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353" r:id="rId3"/>
    <p:sldId id="1556" r:id="rId4"/>
    <p:sldId id="629" r:id="rId5"/>
    <p:sldId id="1540" r:id="rId6"/>
    <p:sldId id="1468" r:id="rId7"/>
    <p:sldId id="1550" r:id="rId8"/>
    <p:sldId id="631" r:id="rId9"/>
    <p:sldId id="602" r:id="rId10"/>
    <p:sldId id="1551" r:id="rId11"/>
    <p:sldId id="638" r:id="rId12"/>
    <p:sldId id="1543" r:id="rId13"/>
    <p:sldId id="639" r:id="rId14"/>
    <p:sldId id="1553" r:id="rId15"/>
    <p:sldId id="1555" r:id="rId16"/>
    <p:sldId id="1554" r:id="rId17"/>
    <p:sldId id="33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3549" autoAdjust="0"/>
  </p:normalViewPr>
  <p:slideViewPr>
    <p:cSldViewPr snapToGrid="0">
      <p:cViewPr varScale="1">
        <p:scale>
          <a:sx n="95" d="100"/>
          <a:sy n="95" d="100"/>
        </p:scale>
        <p:origin x="11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70859237058"/>
          <c:y val="2.34970169349892E-2"/>
          <c:w val="0.80029140762941997"/>
          <c:h val="0.931456319521212"/>
        </c:manualLayout>
      </c:layout>
      <c:barChart>
        <c:barDir val="bar"/>
        <c:grouping val="percentStacked"/>
        <c:varyColors val="0"/>
        <c:ser>
          <c:idx val="0"/>
          <c:order val="0"/>
          <c:tx>
            <c:strRef>
              <c:f>Sheet1!$B$1</c:f>
              <c:strCache>
                <c:ptCount val="1"/>
                <c:pt idx="0">
                  <c:v>Dark Blue</c:v>
                </c:pt>
              </c:strCache>
            </c:strRef>
          </c:tx>
          <c:spPr>
            <a:solidFill>
              <a:srgbClr val="0F2D52"/>
            </a:solidFill>
            <a:ln w="44450">
              <a:solidFill>
                <a:schemeClr val="bg1"/>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Sheet1!$B$2:$B$21</c:f>
              <c:numCache>
                <c:formatCode>General</c:formatCode>
                <c:ptCount val="20"/>
              </c:numCache>
            </c:numRef>
          </c:val>
          <c:extLst>
            <c:ext xmlns:c16="http://schemas.microsoft.com/office/drawing/2014/chart" uri="{C3380CC4-5D6E-409C-BE32-E72D297353CC}">
              <c16:uniqueId val="{00000000-3FA7-4C82-9CFE-986D6526D6D5}"/>
            </c:ext>
          </c:extLst>
        </c:ser>
        <c:ser>
          <c:idx val="1"/>
          <c:order val="1"/>
          <c:tx>
            <c:strRef>
              <c:f>Sheet1!$C$1</c:f>
              <c:strCache>
                <c:ptCount val="1"/>
                <c:pt idx="0">
                  <c:v>Blue</c:v>
                </c:pt>
              </c:strCache>
            </c:strRef>
          </c:tx>
          <c:spPr>
            <a:solidFill>
              <a:srgbClr val="009CDE"/>
            </a:solidFill>
            <a:ln w="38100">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Sheet1!$C$2:$C$21</c:f>
              <c:numCache>
                <c:formatCode>General</c:formatCode>
                <c:ptCount val="20"/>
                <c:pt idx="0" formatCode="0">
                  <c:v>77</c:v>
                </c:pt>
                <c:pt idx="2" formatCode="0">
                  <c:v>76</c:v>
                </c:pt>
                <c:pt idx="3" formatCode="0">
                  <c:v>82</c:v>
                </c:pt>
                <c:pt idx="4" formatCode="0">
                  <c:v>84</c:v>
                </c:pt>
                <c:pt idx="6" formatCode="0">
                  <c:v>74</c:v>
                </c:pt>
                <c:pt idx="7" formatCode="0">
                  <c:v>78</c:v>
                </c:pt>
                <c:pt idx="9" formatCode="0">
                  <c:v>80</c:v>
                </c:pt>
                <c:pt idx="10" formatCode="0">
                  <c:v>86</c:v>
                </c:pt>
                <c:pt idx="12" formatCode="0">
                  <c:v>75</c:v>
                </c:pt>
                <c:pt idx="13" formatCode="0">
                  <c:v>80</c:v>
                </c:pt>
                <c:pt idx="15" formatCode="0">
                  <c:v>79</c:v>
                </c:pt>
                <c:pt idx="16" formatCode="0">
                  <c:v>73</c:v>
                </c:pt>
                <c:pt idx="17" formatCode="0">
                  <c:v>78</c:v>
                </c:pt>
                <c:pt idx="19" formatCode="0">
                  <c:v>88</c:v>
                </c:pt>
              </c:numCache>
            </c:numRef>
          </c:val>
          <c:extLst>
            <c:ext xmlns:c16="http://schemas.microsoft.com/office/drawing/2014/chart" uri="{C3380CC4-5D6E-409C-BE32-E72D297353CC}">
              <c16:uniqueId val="{00000001-3FA7-4C82-9CFE-986D6526D6D5}"/>
            </c:ext>
          </c:extLst>
        </c:ser>
        <c:ser>
          <c:idx val="2"/>
          <c:order val="2"/>
          <c:tx>
            <c:strRef>
              <c:f>Sheet1!$D$1</c:f>
              <c:strCache>
                <c:ptCount val="1"/>
                <c:pt idx="0">
                  <c:v>Green</c:v>
                </c:pt>
              </c:strCache>
            </c:strRef>
          </c:tx>
          <c:spPr>
            <a:solidFill>
              <a:srgbClr val="72BF44"/>
            </a:solidFill>
            <a:ln w="4445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Sheet1!$D$2:$D$21</c:f>
              <c:numCache>
                <c:formatCode>General</c:formatCode>
                <c:ptCount val="20"/>
              </c:numCache>
            </c:numRef>
          </c:val>
          <c:extLst>
            <c:ext xmlns:c16="http://schemas.microsoft.com/office/drawing/2014/chart" uri="{C3380CC4-5D6E-409C-BE32-E72D297353CC}">
              <c16:uniqueId val="{00000002-3FA7-4C82-9CFE-986D6526D6D5}"/>
            </c:ext>
          </c:extLst>
        </c:ser>
        <c:ser>
          <c:idx val="3"/>
          <c:order val="3"/>
          <c:tx>
            <c:strRef>
              <c:f>Sheet1!$E$1</c:f>
              <c:strCache>
                <c:ptCount val="1"/>
                <c:pt idx="0">
                  <c:v>Gray</c:v>
                </c:pt>
              </c:strCache>
            </c:strRef>
          </c:tx>
          <c:spPr>
            <a:solidFill>
              <a:srgbClr val="5E5F5C">
                <a:lumMod val="40000"/>
                <a:lumOff val="60000"/>
              </a:srgbClr>
            </a:solidFill>
            <a:ln w="38100">
              <a:solidFill>
                <a:sysClr val="window" lastClr="FFFFFF"/>
              </a:solidFill>
            </a:ln>
          </c:spPr>
          <c:invertIfNegative val="0"/>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Sheet1!$E$2:$E$21</c:f>
              <c:numCache>
                <c:formatCode>General</c:formatCode>
                <c:ptCount val="20"/>
                <c:pt idx="0" formatCode="0">
                  <c:v>2</c:v>
                </c:pt>
                <c:pt idx="2" formatCode="0">
                  <c:v>1</c:v>
                </c:pt>
                <c:pt idx="3" formatCode="0">
                  <c:v>5</c:v>
                </c:pt>
                <c:pt idx="4" formatCode="0">
                  <c:v>0</c:v>
                </c:pt>
                <c:pt idx="6" formatCode="0">
                  <c:v>1</c:v>
                </c:pt>
                <c:pt idx="7" formatCode="0">
                  <c:v>2</c:v>
                </c:pt>
                <c:pt idx="9" formatCode="0">
                  <c:v>0</c:v>
                </c:pt>
                <c:pt idx="10" formatCode="0">
                  <c:v>0</c:v>
                </c:pt>
                <c:pt idx="12" formatCode="0">
                  <c:v>2</c:v>
                </c:pt>
                <c:pt idx="13" formatCode="0">
                  <c:v>2</c:v>
                </c:pt>
                <c:pt idx="15" formatCode="0">
                  <c:v>2</c:v>
                </c:pt>
                <c:pt idx="16" formatCode="0">
                  <c:v>2</c:v>
                </c:pt>
                <c:pt idx="17" formatCode="0">
                  <c:v>3</c:v>
                </c:pt>
                <c:pt idx="19" formatCode="0">
                  <c:v>3</c:v>
                </c:pt>
              </c:numCache>
            </c:numRef>
          </c:val>
          <c:extLst>
            <c:ext xmlns:c16="http://schemas.microsoft.com/office/drawing/2014/chart" uri="{C3380CC4-5D6E-409C-BE32-E72D297353CC}">
              <c16:uniqueId val="{00000003-3FA7-4C82-9CFE-986D6526D6D5}"/>
            </c:ext>
          </c:extLst>
        </c:ser>
        <c:ser>
          <c:idx val="4"/>
          <c:order val="4"/>
          <c:tx>
            <c:strRef>
              <c:f>Sheet1!$F$1</c:f>
              <c:strCache>
                <c:ptCount val="1"/>
                <c:pt idx="0">
                  <c:v>Orange</c:v>
                </c:pt>
              </c:strCache>
            </c:strRef>
          </c:tx>
          <c:spPr>
            <a:solidFill>
              <a:srgbClr val="F0A43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Sheet1!$F$2:$F$21</c:f>
              <c:numCache>
                <c:formatCode>General</c:formatCode>
                <c:ptCount val="20"/>
              </c:numCache>
            </c:numRef>
          </c:val>
          <c:extLst>
            <c:ext xmlns:c16="http://schemas.microsoft.com/office/drawing/2014/chart" uri="{C3380CC4-5D6E-409C-BE32-E72D297353CC}">
              <c16:uniqueId val="{00000004-3FA7-4C82-9CFE-986D6526D6D5}"/>
            </c:ext>
          </c:extLst>
        </c:ser>
        <c:ser>
          <c:idx val="5"/>
          <c:order val="5"/>
          <c:tx>
            <c:strRef>
              <c:f>Sheet1!$G$1</c:f>
              <c:strCache>
                <c:ptCount val="1"/>
                <c:pt idx="0">
                  <c:v>Red</c:v>
                </c:pt>
              </c:strCache>
            </c:strRef>
          </c:tx>
          <c:spPr>
            <a:solidFill>
              <a:srgbClr val="D6001C"/>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Sheet1!$G$2:$G$21</c:f>
              <c:numCache>
                <c:formatCode>General</c:formatCode>
                <c:ptCount val="20"/>
                <c:pt idx="0" formatCode="0">
                  <c:v>21</c:v>
                </c:pt>
                <c:pt idx="2" formatCode="0">
                  <c:v>23</c:v>
                </c:pt>
                <c:pt idx="3" formatCode="0">
                  <c:v>13</c:v>
                </c:pt>
                <c:pt idx="4" formatCode="0">
                  <c:v>16</c:v>
                </c:pt>
                <c:pt idx="6" formatCode="0">
                  <c:v>25</c:v>
                </c:pt>
                <c:pt idx="7" formatCode="0">
                  <c:v>20</c:v>
                </c:pt>
                <c:pt idx="9" formatCode="0">
                  <c:v>20</c:v>
                </c:pt>
                <c:pt idx="10" formatCode="0">
                  <c:v>14</c:v>
                </c:pt>
                <c:pt idx="12" formatCode="0">
                  <c:v>23</c:v>
                </c:pt>
                <c:pt idx="13" formatCode="0">
                  <c:v>18</c:v>
                </c:pt>
                <c:pt idx="15" formatCode="0">
                  <c:v>19</c:v>
                </c:pt>
                <c:pt idx="16" formatCode="0">
                  <c:v>25</c:v>
                </c:pt>
                <c:pt idx="17" formatCode="0">
                  <c:v>19</c:v>
                </c:pt>
                <c:pt idx="19" formatCode="0">
                  <c:v>9</c:v>
                </c:pt>
              </c:numCache>
            </c:numRef>
          </c:val>
          <c:extLst>
            <c:ext xmlns:c16="http://schemas.microsoft.com/office/drawing/2014/chart" uri="{C3380CC4-5D6E-409C-BE32-E72D297353CC}">
              <c16:uniqueId val="{00000005-3FA7-4C82-9CFE-986D6526D6D5}"/>
            </c:ext>
          </c:extLst>
        </c:ser>
        <c:ser>
          <c:idx val="6"/>
          <c:order val="6"/>
          <c:tx>
            <c:strRef>
              <c:f>Sheet1!$H$1</c:f>
              <c:strCache>
                <c:ptCount val="1"/>
                <c:pt idx="0">
                  <c:v>Dark Red</c:v>
                </c:pt>
              </c:strCache>
            </c:strRef>
          </c:tx>
          <c:spPr>
            <a:solidFill>
              <a:srgbClr val="840B0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Sheet1!$H$2:$H$21</c:f>
              <c:numCache>
                <c:formatCode>General</c:formatCode>
                <c:ptCount val="20"/>
              </c:numCache>
            </c:numRef>
          </c:val>
          <c:extLst>
            <c:ext xmlns:c16="http://schemas.microsoft.com/office/drawing/2014/chart" uri="{C3380CC4-5D6E-409C-BE32-E72D297353CC}">
              <c16:uniqueId val="{00000006-3FA7-4C82-9CFE-986D6526D6D5}"/>
            </c:ext>
          </c:extLst>
        </c:ser>
        <c:dLbls>
          <c:showLegendKey val="0"/>
          <c:showVal val="0"/>
          <c:showCatName val="0"/>
          <c:showSerName val="0"/>
          <c:showPercent val="0"/>
          <c:showBubbleSize val="0"/>
        </c:dLbls>
        <c:gapWidth val="10"/>
        <c:overlap val="100"/>
        <c:axId val="-694277888"/>
        <c:axId val="-694389792"/>
      </c:barChart>
      <c:catAx>
        <c:axId val="-694277888"/>
        <c:scaling>
          <c:orientation val="maxMin"/>
        </c:scaling>
        <c:delete val="0"/>
        <c:axPos val="l"/>
        <c:numFmt formatCode="General" sourceLinked="0"/>
        <c:majorTickMark val="out"/>
        <c:minorTickMark val="none"/>
        <c:tickLblPos val="nextTo"/>
        <c:spPr>
          <a:ln>
            <a:noFill/>
          </a:ln>
        </c:spPr>
        <c:txPr>
          <a:bodyPr/>
          <a:lstStyle/>
          <a:p>
            <a:pPr>
              <a:defRPr sz="1200" baseline="0">
                <a:solidFill>
                  <a:schemeClr val="tx1"/>
                </a:solidFill>
                <a:latin typeface="Arial" charset="0"/>
                <a:cs typeface="Calibri (Body)"/>
              </a:defRPr>
            </a:pPr>
            <a:endParaRPr lang="en-US"/>
          </a:p>
        </c:txPr>
        <c:crossAx val="-694389792"/>
        <c:crosses val="autoZero"/>
        <c:auto val="1"/>
        <c:lblAlgn val="ctr"/>
        <c:lblOffset val="100"/>
        <c:noMultiLvlLbl val="0"/>
      </c:catAx>
      <c:valAx>
        <c:axId val="-694389792"/>
        <c:scaling>
          <c:orientation val="minMax"/>
        </c:scaling>
        <c:delete val="1"/>
        <c:axPos val="t"/>
        <c:numFmt formatCode="0%" sourceLinked="1"/>
        <c:majorTickMark val="out"/>
        <c:minorTickMark val="none"/>
        <c:tickLblPos val="none"/>
        <c:crossAx val="-694277888"/>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90337561969433"/>
          <c:y val="6.7332596237103762E-2"/>
          <c:w val="0.50209662438030567"/>
          <c:h val="0.931456319521212"/>
        </c:manualLayout>
      </c:layout>
      <c:barChart>
        <c:barDir val="bar"/>
        <c:grouping val="clustered"/>
        <c:varyColors val="0"/>
        <c:ser>
          <c:idx val="0"/>
          <c:order val="0"/>
          <c:tx>
            <c:strRef>
              <c:f>Sheet1!$B$1</c:f>
              <c:strCache>
                <c:ptCount val="1"/>
                <c:pt idx="0">
                  <c:v>Dark Gray</c:v>
                </c:pt>
              </c:strCache>
            </c:strRef>
          </c:tx>
          <c:spPr>
            <a:solidFill>
              <a:srgbClr val="009CDE"/>
            </a:solidFill>
          </c:spPr>
          <c:invertIfNegative val="0"/>
          <c:dLbls>
            <c:dLbl>
              <c:idx val="7"/>
              <c:tx>
                <c:rich>
                  <a:bodyPr/>
                  <a:lstStyle/>
                  <a:p>
                    <a:fld id="{DD2764B5-F093-40E5-A425-66478C07EB41}" type="VALUE">
                      <a:rPr lang="en-US">
                        <a:solidFill>
                          <a:srgbClr val="009CDE"/>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1A-43BB-86B5-C7E39DE6F9A8}"/>
                </c:ext>
              </c:extLst>
            </c:dLbl>
            <c:dLbl>
              <c:idx val="8"/>
              <c:tx>
                <c:rich>
                  <a:bodyPr/>
                  <a:lstStyle/>
                  <a:p>
                    <a:fld id="{EAC4666B-9C78-4617-B9FE-93560E1E2C73}" type="VALUE">
                      <a:rPr lang="en-US">
                        <a:solidFill>
                          <a:srgbClr val="009CDE"/>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1A-43BB-86B5-C7E39DE6F9A8}"/>
                </c:ext>
              </c:extLst>
            </c:dLbl>
            <c:spPr>
              <a:noFill/>
              <a:ln>
                <a:noFill/>
              </a:ln>
              <a:effectLst/>
            </c:spPr>
            <c:txPr>
              <a:bodyPr wrap="square" lIns="38100" tIns="19050" rIns="38100" bIns="19050" anchor="ctr">
                <a:spAutoFit/>
              </a:bodyPr>
              <a:lstStyle/>
              <a:p>
                <a:pPr>
                  <a:defRPr sz="16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Myself/My spouse/partner will work remotely</c:v>
                </c:pt>
                <c:pt idx="1">
                  <c:v>Myself/My spouse/partner is not currently employed and will plan to stay at home</c:v>
                </c:pt>
                <c:pt idx="2">
                  <c:v>My child will stay home alone</c:v>
                </c:pt>
                <c:pt idx="3">
                  <c:v>Myself/My spouse/partner will change their work schedule so they can stay home</c:v>
                </c:pt>
                <c:pt idx="4">
                  <c:v>Another family member, friend, or neighbor will take care of my child</c:v>
                </c:pt>
                <c:pt idx="5">
                  <c:v>Myself/My spouse/partner will take time off or leave their job to stay at home (or already has)</c:v>
                </c:pt>
                <c:pt idx="6">
                  <c:v>My child will attend family- or center-based day care or an after-school program</c:v>
                </c:pt>
                <c:pt idx="7">
                  <c:v>My child is attending school in person full-time</c:v>
                </c:pt>
                <c:pt idx="8">
                  <c:v>A nanny or babysitter will take care of my child</c:v>
                </c:pt>
              </c:strCache>
            </c:strRef>
          </c:cat>
          <c:val>
            <c:numRef>
              <c:f>Sheet1!$B$2:$B$10</c:f>
              <c:numCache>
                <c:formatCode>General</c:formatCode>
                <c:ptCount val="9"/>
                <c:pt idx="0">
                  <c:v>32</c:v>
                </c:pt>
                <c:pt idx="1">
                  <c:v>28</c:v>
                </c:pt>
                <c:pt idx="2">
                  <c:v>20</c:v>
                </c:pt>
                <c:pt idx="3">
                  <c:v>18</c:v>
                </c:pt>
                <c:pt idx="4">
                  <c:v>15</c:v>
                </c:pt>
                <c:pt idx="5">
                  <c:v>14</c:v>
                </c:pt>
                <c:pt idx="6">
                  <c:v>7</c:v>
                </c:pt>
                <c:pt idx="7">
                  <c:v>4</c:v>
                </c:pt>
                <c:pt idx="8">
                  <c:v>4</c:v>
                </c:pt>
              </c:numCache>
            </c:numRef>
          </c:val>
          <c:extLst>
            <c:ext xmlns:c16="http://schemas.microsoft.com/office/drawing/2014/chart" uri="{C3380CC4-5D6E-409C-BE32-E72D297353CC}">
              <c16:uniqueId val="{00000000-EC8C-4C8B-8DF4-4E1524F06327}"/>
            </c:ext>
          </c:extLst>
        </c:ser>
        <c:dLbls>
          <c:dLblPos val="inBase"/>
          <c:showLegendKey val="0"/>
          <c:showVal val="1"/>
          <c:showCatName val="0"/>
          <c:showSerName val="0"/>
          <c:showPercent val="0"/>
          <c:showBubbleSize val="0"/>
        </c:dLbls>
        <c:gapWidth val="25"/>
        <c:axId val="-689102416"/>
        <c:axId val="-689094480"/>
      </c:barChart>
      <c:catAx>
        <c:axId val="-689102416"/>
        <c:scaling>
          <c:orientation val="maxMin"/>
        </c:scaling>
        <c:delete val="0"/>
        <c:axPos val="l"/>
        <c:numFmt formatCode="General" sourceLinked="0"/>
        <c:majorTickMark val="none"/>
        <c:minorTickMark val="none"/>
        <c:tickLblPos val="nextTo"/>
        <c:spPr>
          <a:ln>
            <a:noFill/>
          </a:ln>
        </c:spPr>
        <c:txPr>
          <a:bodyPr/>
          <a:lstStyle/>
          <a:p>
            <a:pPr algn="r">
              <a:defRPr sz="1050" b="0">
                <a:solidFill>
                  <a:schemeClr val="tx1"/>
                </a:solidFill>
              </a:defRPr>
            </a:pPr>
            <a:endParaRPr lang="en-US"/>
          </a:p>
        </c:txPr>
        <c:crossAx val="-689094480"/>
        <c:crosses val="autoZero"/>
        <c:auto val="1"/>
        <c:lblAlgn val="ctr"/>
        <c:lblOffset val="100"/>
        <c:noMultiLvlLbl val="0"/>
      </c:catAx>
      <c:valAx>
        <c:axId val="-689094480"/>
        <c:scaling>
          <c:orientation val="minMax"/>
          <c:max val="80"/>
          <c:min val="0"/>
        </c:scaling>
        <c:delete val="1"/>
        <c:axPos val="t"/>
        <c:numFmt formatCode="General" sourceLinked="1"/>
        <c:majorTickMark val="out"/>
        <c:minorTickMark val="none"/>
        <c:tickLblPos val="nextTo"/>
        <c:crossAx val="-689102416"/>
        <c:crosses val="autoZero"/>
        <c:crossBetween val="between"/>
      </c:valAx>
    </c:plotArea>
    <c:plotVisOnly val="1"/>
    <c:dispBlanksAs val="gap"/>
    <c:showDLblsOverMax val="0"/>
  </c:chart>
  <c:spPr>
    <a:noFill/>
    <a:ln>
      <a:noFill/>
    </a:ln>
  </c:spPr>
  <c:txPr>
    <a:bodyPr/>
    <a:lstStyle/>
    <a:p>
      <a:pPr>
        <a:defRPr sz="1600" b="1">
          <a:solidFill>
            <a:schemeClr val="tx2"/>
          </a:solidFil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30916400304905"/>
          <c:y val="6.7332596237103762E-2"/>
          <c:w val="0.50690835996950945"/>
          <c:h val="0.931456319521212"/>
        </c:manualLayout>
      </c:layout>
      <c:barChart>
        <c:barDir val="bar"/>
        <c:grouping val="clustered"/>
        <c:varyColors val="0"/>
        <c:ser>
          <c:idx val="0"/>
          <c:order val="0"/>
          <c:tx>
            <c:strRef>
              <c:f>Sheet1!$B$1</c:f>
              <c:strCache>
                <c:ptCount val="1"/>
                <c:pt idx="0">
                  <c:v>Dark Gray</c:v>
                </c:pt>
              </c:strCache>
            </c:strRef>
          </c:tx>
          <c:spPr>
            <a:solidFill>
              <a:srgbClr val="009CDE"/>
            </a:solidFill>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reduced the hours I work to take care of my child/children</c:v>
                </c:pt>
                <c:pt idx="1">
                  <c:v>I have missed or lost shifts at work to take care of my child/children</c:v>
                </c:pt>
                <c:pt idx="2">
                  <c:v>My partner has reduced the hours they work to take care of our child/children</c:v>
                </c:pt>
                <c:pt idx="3">
                  <c:v>My partner has missed or lost shifts at work to take care of our child/children</c:v>
                </c:pt>
              </c:strCache>
            </c:strRef>
          </c:cat>
          <c:val>
            <c:numRef>
              <c:f>Sheet1!$B$2:$B$5</c:f>
              <c:numCache>
                <c:formatCode>General</c:formatCode>
                <c:ptCount val="4"/>
                <c:pt idx="0">
                  <c:v>27</c:v>
                </c:pt>
                <c:pt idx="1">
                  <c:v>19</c:v>
                </c:pt>
                <c:pt idx="2">
                  <c:v>14</c:v>
                </c:pt>
                <c:pt idx="3">
                  <c:v>8</c:v>
                </c:pt>
              </c:numCache>
            </c:numRef>
          </c:val>
          <c:extLst>
            <c:ext xmlns:c16="http://schemas.microsoft.com/office/drawing/2014/chart" uri="{C3380CC4-5D6E-409C-BE32-E72D297353CC}">
              <c16:uniqueId val="{00000002-AC4D-4591-B47C-434193666A25}"/>
            </c:ext>
          </c:extLst>
        </c:ser>
        <c:dLbls>
          <c:dLblPos val="inBase"/>
          <c:showLegendKey val="0"/>
          <c:showVal val="1"/>
          <c:showCatName val="0"/>
          <c:showSerName val="0"/>
          <c:showPercent val="0"/>
          <c:showBubbleSize val="0"/>
        </c:dLbls>
        <c:gapWidth val="25"/>
        <c:axId val="-689102416"/>
        <c:axId val="-689094480"/>
      </c:barChart>
      <c:catAx>
        <c:axId val="-689102416"/>
        <c:scaling>
          <c:orientation val="maxMin"/>
        </c:scaling>
        <c:delete val="0"/>
        <c:axPos val="l"/>
        <c:numFmt formatCode="General" sourceLinked="0"/>
        <c:majorTickMark val="none"/>
        <c:minorTickMark val="none"/>
        <c:tickLblPos val="nextTo"/>
        <c:spPr>
          <a:ln>
            <a:noFill/>
          </a:ln>
        </c:spPr>
        <c:txPr>
          <a:bodyPr/>
          <a:lstStyle/>
          <a:p>
            <a:pPr algn="r">
              <a:defRPr sz="1200" b="0">
                <a:solidFill>
                  <a:schemeClr val="tx1"/>
                </a:solidFill>
              </a:defRPr>
            </a:pPr>
            <a:endParaRPr lang="en-US"/>
          </a:p>
        </c:txPr>
        <c:crossAx val="-689094480"/>
        <c:crosses val="autoZero"/>
        <c:auto val="1"/>
        <c:lblAlgn val="ctr"/>
        <c:lblOffset val="100"/>
        <c:noMultiLvlLbl val="0"/>
      </c:catAx>
      <c:valAx>
        <c:axId val="-689094480"/>
        <c:scaling>
          <c:orientation val="minMax"/>
          <c:max val="80"/>
          <c:min val="0"/>
        </c:scaling>
        <c:delete val="1"/>
        <c:axPos val="t"/>
        <c:numFmt formatCode="General" sourceLinked="1"/>
        <c:majorTickMark val="out"/>
        <c:minorTickMark val="none"/>
        <c:tickLblPos val="nextTo"/>
        <c:crossAx val="-689102416"/>
        <c:crosses val="autoZero"/>
        <c:crossBetween val="between"/>
      </c:valAx>
    </c:plotArea>
    <c:plotVisOnly val="1"/>
    <c:dispBlanksAs val="gap"/>
    <c:showDLblsOverMax val="0"/>
  </c:chart>
  <c:spPr>
    <a:noFill/>
    <a:ln>
      <a:noFill/>
    </a:ln>
  </c:spPr>
  <c:txPr>
    <a:bodyPr/>
    <a:lstStyle/>
    <a:p>
      <a:pPr>
        <a:defRPr sz="1600" b="1">
          <a:solidFill>
            <a:schemeClr val="tx2"/>
          </a:solidFil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70859237058"/>
          <c:y val="2.34970169349892E-2"/>
          <c:w val="0.80029140762941997"/>
          <c:h val="0.931456319521212"/>
        </c:manualLayout>
      </c:layout>
      <c:barChart>
        <c:barDir val="bar"/>
        <c:grouping val="percentStacked"/>
        <c:varyColors val="0"/>
        <c:ser>
          <c:idx val="0"/>
          <c:order val="0"/>
          <c:tx>
            <c:strRef>
              <c:f>Sheet1!$B$1</c:f>
              <c:strCache>
                <c:ptCount val="1"/>
                <c:pt idx="0">
                  <c:v>Dark Blue</c:v>
                </c:pt>
              </c:strCache>
            </c:strRef>
          </c:tx>
          <c:spPr>
            <a:solidFill>
              <a:srgbClr val="0F2D52"/>
            </a:solidFill>
            <a:ln w="44450">
              <a:solidFill>
                <a:schemeClr val="bg1"/>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Sheet1!$B$2:$B$21</c:f>
              <c:numCache>
                <c:formatCode>General</c:formatCode>
                <c:ptCount val="20"/>
              </c:numCache>
            </c:numRef>
          </c:val>
          <c:extLst>
            <c:ext xmlns:c16="http://schemas.microsoft.com/office/drawing/2014/chart" uri="{C3380CC4-5D6E-409C-BE32-E72D297353CC}">
              <c16:uniqueId val="{00000000-3FA7-4C82-9CFE-986D6526D6D5}"/>
            </c:ext>
          </c:extLst>
        </c:ser>
        <c:ser>
          <c:idx val="1"/>
          <c:order val="1"/>
          <c:tx>
            <c:strRef>
              <c:f>Sheet1!$C$1</c:f>
              <c:strCache>
                <c:ptCount val="1"/>
                <c:pt idx="0">
                  <c:v>Blue</c:v>
                </c:pt>
              </c:strCache>
            </c:strRef>
          </c:tx>
          <c:spPr>
            <a:solidFill>
              <a:srgbClr val="009CDE"/>
            </a:solidFill>
            <a:ln w="38100">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Sheet1!$C$2:$C$21</c:f>
              <c:numCache>
                <c:formatCode>General</c:formatCode>
                <c:ptCount val="20"/>
                <c:pt idx="0" formatCode="0">
                  <c:v>55</c:v>
                </c:pt>
                <c:pt idx="2" formatCode="0">
                  <c:v>56</c:v>
                </c:pt>
                <c:pt idx="3" formatCode="0">
                  <c:v>49</c:v>
                </c:pt>
                <c:pt idx="4" formatCode="0">
                  <c:v>52</c:v>
                </c:pt>
                <c:pt idx="6" formatCode="0">
                  <c:v>32</c:v>
                </c:pt>
                <c:pt idx="7" formatCode="0">
                  <c:v>65</c:v>
                </c:pt>
                <c:pt idx="9" formatCode="0">
                  <c:v>46</c:v>
                </c:pt>
                <c:pt idx="10" formatCode="0">
                  <c:v>35</c:v>
                </c:pt>
                <c:pt idx="12" formatCode="0">
                  <c:v>44</c:v>
                </c:pt>
                <c:pt idx="13" formatCode="0">
                  <c:v>68</c:v>
                </c:pt>
                <c:pt idx="15" formatCode="0">
                  <c:v>55</c:v>
                </c:pt>
                <c:pt idx="16" formatCode="0">
                  <c:v>51</c:v>
                </c:pt>
                <c:pt idx="17" formatCode="0">
                  <c:v>60</c:v>
                </c:pt>
                <c:pt idx="19" formatCode="0">
                  <c:v>41</c:v>
                </c:pt>
              </c:numCache>
            </c:numRef>
          </c:val>
          <c:extLst>
            <c:ext xmlns:c16="http://schemas.microsoft.com/office/drawing/2014/chart" uri="{C3380CC4-5D6E-409C-BE32-E72D297353CC}">
              <c16:uniqueId val="{00000001-3FA7-4C82-9CFE-986D6526D6D5}"/>
            </c:ext>
          </c:extLst>
        </c:ser>
        <c:ser>
          <c:idx val="2"/>
          <c:order val="2"/>
          <c:tx>
            <c:strRef>
              <c:f>Sheet1!$D$1</c:f>
              <c:strCache>
                <c:ptCount val="1"/>
                <c:pt idx="0">
                  <c:v>Green</c:v>
                </c:pt>
              </c:strCache>
            </c:strRef>
          </c:tx>
          <c:spPr>
            <a:solidFill>
              <a:srgbClr val="72BF44"/>
            </a:solidFill>
            <a:ln w="4445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Sheet1!$D$2:$D$21</c:f>
              <c:numCache>
                <c:formatCode>General</c:formatCode>
                <c:ptCount val="20"/>
              </c:numCache>
            </c:numRef>
          </c:val>
          <c:extLst>
            <c:ext xmlns:c16="http://schemas.microsoft.com/office/drawing/2014/chart" uri="{C3380CC4-5D6E-409C-BE32-E72D297353CC}">
              <c16:uniqueId val="{00000002-3FA7-4C82-9CFE-986D6526D6D5}"/>
            </c:ext>
          </c:extLst>
        </c:ser>
        <c:ser>
          <c:idx val="3"/>
          <c:order val="3"/>
          <c:tx>
            <c:strRef>
              <c:f>Sheet1!$E$1</c:f>
              <c:strCache>
                <c:ptCount val="1"/>
                <c:pt idx="0">
                  <c:v>Gray</c:v>
                </c:pt>
              </c:strCache>
            </c:strRef>
          </c:tx>
          <c:spPr>
            <a:solidFill>
              <a:srgbClr val="5E5F5C">
                <a:lumMod val="40000"/>
                <a:lumOff val="60000"/>
              </a:srgbClr>
            </a:solidFill>
            <a:ln w="38100">
              <a:solidFill>
                <a:sysClr val="window" lastClr="FFFFFF"/>
              </a:solidFill>
            </a:ln>
          </c:spPr>
          <c:invertIfNegative val="0"/>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Sheet1!$E$2:$E$21</c:f>
              <c:numCache>
                <c:formatCode>General</c:formatCode>
                <c:ptCount val="20"/>
                <c:pt idx="0" formatCode="0">
                  <c:v>2</c:v>
                </c:pt>
                <c:pt idx="2" formatCode="0">
                  <c:v>2</c:v>
                </c:pt>
                <c:pt idx="3" formatCode="0">
                  <c:v>2</c:v>
                </c:pt>
                <c:pt idx="4" formatCode="0">
                  <c:v>2</c:v>
                </c:pt>
                <c:pt idx="6" formatCode="0">
                  <c:v>2</c:v>
                </c:pt>
                <c:pt idx="7" formatCode="0">
                  <c:v>1</c:v>
                </c:pt>
                <c:pt idx="9" formatCode="0">
                  <c:v>1</c:v>
                </c:pt>
                <c:pt idx="10" formatCode="0">
                  <c:v>0</c:v>
                </c:pt>
                <c:pt idx="12" formatCode="0">
                  <c:v>2</c:v>
                </c:pt>
                <c:pt idx="13" formatCode="0">
                  <c:v>2</c:v>
                </c:pt>
                <c:pt idx="15" formatCode="0">
                  <c:v>0</c:v>
                </c:pt>
                <c:pt idx="16" formatCode="0">
                  <c:v>3</c:v>
                </c:pt>
                <c:pt idx="17" formatCode="0">
                  <c:v>3</c:v>
                </c:pt>
                <c:pt idx="19" formatCode="0">
                  <c:v>3</c:v>
                </c:pt>
              </c:numCache>
            </c:numRef>
          </c:val>
          <c:extLst>
            <c:ext xmlns:c16="http://schemas.microsoft.com/office/drawing/2014/chart" uri="{C3380CC4-5D6E-409C-BE32-E72D297353CC}">
              <c16:uniqueId val="{00000003-3FA7-4C82-9CFE-986D6526D6D5}"/>
            </c:ext>
          </c:extLst>
        </c:ser>
        <c:ser>
          <c:idx val="4"/>
          <c:order val="4"/>
          <c:tx>
            <c:strRef>
              <c:f>Sheet1!$F$1</c:f>
              <c:strCache>
                <c:ptCount val="1"/>
                <c:pt idx="0">
                  <c:v>Orange</c:v>
                </c:pt>
              </c:strCache>
            </c:strRef>
          </c:tx>
          <c:spPr>
            <a:solidFill>
              <a:srgbClr val="F0A43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Sheet1!$F$2:$F$21</c:f>
              <c:numCache>
                <c:formatCode>General</c:formatCode>
                <c:ptCount val="20"/>
              </c:numCache>
            </c:numRef>
          </c:val>
          <c:extLst>
            <c:ext xmlns:c16="http://schemas.microsoft.com/office/drawing/2014/chart" uri="{C3380CC4-5D6E-409C-BE32-E72D297353CC}">
              <c16:uniqueId val="{00000004-3FA7-4C82-9CFE-986D6526D6D5}"/>
            </c:ext>
          </c:extLst>
        </c:ser>
        <c:ser>
          <c:idx val="5"/>
          <c:order val="5"/>
          <c:tx>
            <c:strRef>
              <c:f>Sheet1!$G$1</c:f>
              <c:strCache>
                <c:ptCount val="1"/>
                <c:pt idx="0">
                  <c:v>Red</c:v>
                </c:pt>
              </c:strCache>
            </c:strRef>
          </c:tx>
          <c:spPr>
            <a:solidFill>
              <a:srgbClr val="D6001C"/>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Sheet1!$G$2:$G$21</c:f>
              <c:numCache>
                <c:formatCode>General</c:formatCode>
                <c:ptCount val="20"/>
                <c:pt idx="0" formatCode="0">
                  <c:v>43</c:v>
                </c:pt>
                <c:pt idx="2" formatCode="0">
                  <c:v>42</c:v>
                </c:pt>
                <c:pt idx="3" formatCode="0">
                  <c:v>49</c:v>
                </c:pt>
                <c:pt idx="4" formatCode="0">
                  <c:v>46</c:v>
                </c:pt>
                <c:pt idx="6" formatCode="0">
                  <c:v>66</c:v>
                </c:pt>
                <c:pt idx="7" formatCode="0">
                  <c:v>34</c:v>
                </c:pt>
                <c:pt idx="9" formatCode="0">
                  <c:v>53</c:v>
                </c:pt>
                <c:pt idx="10" formatCode="0">
                  <c:v>65</c:v>
                </c:pt>
                <c:pt idx="12" formatCode="0">
                  <c:v>54</c:v>
                </c:pt>
                <c:pt idx="13" formatCode="0">
                  <c:v>30</c:v>
                </c:pt>
                <c:pt idx="15" formatCode="0">
                  <c:v>45</c:v>
                </c:pt>
                <c:pt idx="16" formatCode="0">
                  <c:v>46</c:v>
                </c:pt>
                <c:pt idx="17" formatCode="0">
                  <c:v>37</c:v>
                </c:pt>
                <c:pt idx="19" formatCode="0">
                  <c:v>56</c:v>
                </c:pt>
              </c:numCache>
            </c:numRef>
          </c:val>
          <c:extLst>
            <c:ext xmlns:c16="http://schemas.microsoft.com/office/drawing/2014/chart" uri="{C3380CC4-5D6E-409C-BE32-E72D297353CC}">
              <c16:uniqueId val="{00000005-3FA7-4C82-9CFE-986D6526D6D5}"/>
            </c:ext>
          </c:extLst>
        </c:ser>
        <c:ser>
          <c:idx val="6"/>
          <c:order val="6"/>
          <c:tx>
            <c:strRef>
              <c:f>Sheet1!$H$1</c:f>
              <c:strCache>
                <c:ptCount val="1"/>
                <c:pt idx="0">
                  <c:v>Dark Red</c:v>
                </c:pt>
              </c:strCache>
            </c:strRef>
          </c:tx>
          <c:spPr>
            <a:solidFill>
              <a:srgbClr val="840B0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Sheet1!$H$2:$H$21</c:f>
              <c:numCache>
                <c:formatCode>General</c:formatCode>
                <c:ptCount val="20"/>
              </c:numCache>
            </c:numRef>
          </c:val>
          <c:extLst>
            <c:ext xmlns:c16="http://schemas.microsoft.com/office/drawing/2014/chart" uri="{C3380CC4-5D6E-409C-BE32-E72D297353CC}">
              <c16:uniqueId val="{00000006-3FA7-4C82-9CFE-986D6526D6D5}"/>
            </c:ext>
          </c:extLst>
        </c:ser>
        <c:dLbls>
          <c:showLegendKey val="0"/>
          <c:showVal val="0"/>
          <c:showCatName val="0"/>
          <c:showSerName val="0"/>
          <c:showPercent val="0"/>
          <c:showBubbleSize val="0"/>
        </c:dLbls>
        <c:gapWidth val="10"/>
        <c:overlap val="100"/>
        <c:axId val="-694277888"/>
        <c:axId val="-694389792"/>
      </c:barChart>
      <c:catAx>
        <c:axId val="-694277888"/>
        <c:scaling>
          <c:orientation val="maxMin"/>
        </c:scaling>
        <c:delete val="0"/>
        <c:axPos val="l"/>
        <c:numFmt formatCode="General" sourceLinked="0"/>
        <c:majorTickMark val="out"/>
        <c:minorTickMark val="none"/>
        <c:tickLblPos val="nextTo"/>
        <c:spPr>
          <a:ln>
            <a:noFill/>
          </a:ln>
        </c:spPr>
        <c:txPr>
          <a:bodyPr/>
          <a:lstStyle/>
          <a:p>
            <a:pPr>
              <a:defRPr sz="1200" baseline="0">
                <a:solidFill>
                  <a:schemeClr val="tx1"/>
                </a:solidFill>
                <a:latin typeface="Arial" charset="0"/>
                <a:cs typeface="Calibri (Body)"/>
              </a:defRPr>
            </a:pPr>
            <a:endParaRPr lang="en-US"/>
          </a:p>
        </c:txPr>
        <c:crossAx val="-694389792"/>
        <c:crosses val="autoZero"/>
        <c:auto val="1"/>
        <c:lblAlgn val="ctr"/>
        <c:lblOffset val="100"/>
        <c:noMultiLvlLbl val="0"/>
      </c:catAx>
      <c:valAx>
        <c:axId val="-694389792"/>
        <c:scaling>
          <c:orientation val="minMax"/>
        </c:scaling>
        <c:delete val="1"/>
        <c:axPos val="t"/>
        <c:numFmt formatCode="0%" sourceLinked="1"/>
        <c:majorTickMark val="out"/>
        <c:minorTickMark val="none"/>
        <c:tickLblPos val="none"/>
        <c:crossAx val="-694277888"/>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711341624855851"/>
          <c:y val="6.38722671956935E-2"/>
          <c:w val="0.66180826381683433"/>
          <c:h val="0.931456319521212"/>
        </c:manualLayout>
      </c:layout>
      <c:barChart>
        <c:barDir val="bar"/>
        <c:grouping val="clustered"/>
        <c:varyColors val="0"/>
        <c:ser>
          <c:idx val="0"/>
          <c:order val="0"/>
          <c:tx>
            <c:strRef>
              <c:f>Sheet1!$B$1</c:f>
              <c:strCache>
                <c:ptCount val="1"/>
                <c:pt idx="0">
                  <c:v>Dark Gray</c:v>
                </c:pt>
              </c:strCache>
            </c:strRef>
          </c:tx>
          <c:spPr>
            <a:solidFill>
              <a:srgbClr val="009CDE"/>
            </a:solidFill>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Overall</c:v>
                </c:pt>
                <c:pt idx="1">
                  <c:v>Low-income Black</c:v>
                </c:pt>
                <c:pt idx="2">
                  <c:v>&lt; $50,000 HHI</c:v>
                </c:pt>
                <c:pt idx="3">
                  <c:v>Latinx</c:v>
                </c:pt>
                <c:pt idx="4">
                  <c:v>South</c:v>
                </c:pt>
              </c:strCache>
            </c:strRef>
          </c:cat>
          <c:val>
            <c:numRef>
              <c:f>Sheet1!$B$2:$B$6</c:f>
              <c:numCache>
                <c:formatCode>General</c:formatCode>
                <c:ptCount val="5"/>
                <c:pt idx="0">
                  <c:v>35</c:v>
                </c:pt>
                <c:pt idx="1">
                  <c:v>52</c:v>
                </c:pt>
                <c:pt idx="2">
                  <c:v>51</c:v>
                </c:pt>
                <c:pt idx="3">
                  <c:v>45</c:v>
                </c:pt>
                <c:pt idx="4">
                  <c:v>39</c:v>
                </c:pt>
              </c:numCache>
            </c:numRef>
          </c:val>
          <c:extLst>
            <c:ext xmlns:c16="http://schemas.microsoft.com/office/drawing/2014/chart" uri="{C3380CC4-5D6E-409C-BE32-E72D297353CC}">
              <c16:uniqueId val="{00000000-EC8C-4C8B-8DF4-4E1524F06327}"/>
            </c:ext>
          </c:extLst>
        </c:ser>
        <c:dLbls>
          <c:dLblPos val="inBase"/>
          <c:showLegendKey val="0"/>
          <c:showVal val="1"/>
          <c:showCatName val="0"/>
          <c:showSerName val="0"/>
          <c:showPercent val="0"/>
          <c:showBubbleSize val="0"/>
        </c:dLbls>
        <c:gapWidth val="25"/>
        <c:axId val="-689102416"/>
        <c:axId val="-689094480"/>
      </c:barChart>
      <c:catAx>
        <c:axId val="-689102416"/>
        <c:scaling>
          <c:orientation val="maxMin"/>
        </c:scaling>
        <c:delete val="0"/>
        <c:axPos val="l"/>
        <c:numFmt formatCode="General" sourceLinked="0"/>
        <c:majorTickMark val="none"/>
        <c:minorTickMark val="none"/>
        <c:tickLblPos val="nextTo"/>
        <c:spPr>
          <a:ln>
            <a:noFill/>
          </a:ln>
        </c:spPr>
        <c:txPr>
          <a:bodyPr/>
          <a:lstStyle/>
          <a:p>
            <a:pPr>
              <a:defRPr sz="1400" b="1">
                <a:solidFill>
                  <a:schemeClr val="tx1"/>
                </a:solidFill>
              </a:defRPr>
            </a:pPr>
            <a:endParaRPr lang="en-US"/>
          </a:p>
        </c:txPr>
        <c:crossAx val="-689094480"/>
        <c:crosses val="autoZero"/>
        <c:auto val="1"/>
        <c:lblAlgn val="ctr"/>
        <c:lblOffset val="100"/>
        <c:noMultiLvlLbl val="0"/>
      </c:catAx>
      <c:valAx>
        <c:axId val="-689094480"/>
        <c:scaling>
          <c:orientation val="minMax"/>
          <c:max val="80"/>
          <c:min val="0"/>
        </c:scaling>
        <c:delete val="1"/>
        <c:axPos val="t"/>
        <c:numFmt formatCode="General" sourceLinked="1"/>
        <c:majorTickMark val="out"/>
        <c:minorTickMark val="none"/>
        <c:tickLblPos val="nextTo"/>
        <c:crossAx val="-689102416"/>
        <c:crosses val="autoZero"/>
        <c:crossBetween val="between"/>
      </c:valAx>
    </c:plotArea>
    <c:plotVisOnly val="1"/>
    <c:dispBlanksAs val="gap"/>
    <c:showDLblsOverMax val="0"/>
  </c:chart>
  <c:spPr>
    <a:noFill/>
    <a:ln>
      <a:noFill/>
    </a:ln>
  </c:spPr>
  <c:txPr>
    <a:bodyPr/>
    <a:lstStyle/>
    <a:p>
      <a:pPr>
        <a:defRPr sz="1600" b="1">
          <a:solidFill>
            <a:schemeClr val="tx2"/>
          </a:solidFil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99482314628509"/>
          <c:y val="6.38722671956935E-2"/>
          <c:w val="0.50081222327041497"/>
          <c:h val="0.931456319521212"/>
        </c:manualLayout>
      </c:layout>
      <c:barChart>
        <c:barDir val="bar"/>
        <c:grouping val="clustered"/>
        <c:varyColors val="0"/>
        <c:ser>
          <c:idx val="0"/>
          <c:order val="0"/>
          <c:tx>
            <c:strRef>
              <c:f>Sheet1!$B$1</c:f>
              <c:strCache>
                <c:ptCount val="1"/>
                <c:pt idx="0">
                  <c:v>Dark Gray</c:v>
                </c:pt>
              </c:strCache>
            </c:strRef>
          </c:tx>
          <c:spPr>
            <a:solidFill>
              <a:srgbClr val="009CDE"/>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Overall</c:v>
                </c:pt>
                <c:pt idx="1">
                  <c:v>&lt; $50,000 HI</c:v>
                </c:pt>
                <c:pt idx="2">
                  <c:v>Black</c:v>
                </c:pt>
                <c:pt idx="3">
                  <c:v>Latinx</c:v>
                </c:pt>
              </c:strCache>
            </c:strRef>
          </c:cat>
          <c:val>
            <c:numRef>
              <c:f>Sheet1!$B$2:$B$5</c:f>
              <c:numCache>
                <c:formatCode>General</c:formatCode>
                <c:ptCount val="4"/>
                <c:pt idx="0">
                  <c:v>42</c:v>
                </c:pt>
                <c:pt idx="1">
                  <c:v>60</c:v>
                </c:pt>
                <c:pt idx="2">
                  <c:v>54</c:v>
                </c:pt>
                <c:pt idx="3">
                  <c:v>50</c:v>
                </c:pt>
              </c:numCache>
            </c:numRef>
          </c:val>
          <c:extLst>
            <c:ext xmlns:c16="http://schemas.microsoft.com/office/drawing/2014/chart" uri="{C3380CC4-5D6E-409C-BE32-E72D297353CC}">
              <c16:uniqueId val="{00000000-0FCB-4A29-A6F9-D862BD5C0D4F}"/>
            </c:ext>
          </c:extLst>
        </c:ser>
        <c:dLbls>
          <c:dLblPos val="inBase"/>
          <c:showLegendKey val="0"/>
          <c:showVal val="1"/>
          <c:showCatName val="0"/>
          <c:showSerName val="0"/>
          <c:showPercent val="0"/>
          <c:showBubbleSize val="0"/>
        </c:dLbls>
        <c:gapWidth val="25"/>
        <c:axId val="-689102416"/>
        <c:axId val="-689094480"/>
      </c:barChart>
      <c:catAx>
        <c:axId val="-689102416"/>
        <c:scaling>
          <c:orientation val="maxMin"/>
        </c:scaling>
        <c:delete val="0"/>
        <c:axPos val="l"/>
        <c:numFmt formatCode="General" sourceLinked="0"/>
        <c:majorTickMark val="none"/>
        <c:minorTickMark val="none"/>
        <c:tickLblPos val="nextTo"/>
        <c:spPr>
          <a:ln>
            <a:noFill/>
          </a:ln>
        </c:spPr>
        <c:txPr>
          <a:bodyPr/>
          <a:lstStyle/>
          <a:p>
            <a:pPr>
              <a:defRPr sz="1400" b="1">
                <a:solidFill>
                  <a:schemeClr val="tx1"/>
                </a:solidFill>
              </a:defRPr>
            </a:pPr>
            <a:endParaRPr lang="en-US"/>
          </a:p>
        </c:txPr>
        <c:crossAx val="-689094480"/>
        <c:crosses val="autoZero"/>
        <c:auto val="1"/>
        <c:lblAlgn val="ctr"/>
        <c:lblOffset val="100"/>
        <c:noMultiLvlLbl val="0"/>
      </c:catAx>
      <c:valAx>
        <c:axId val="-689094480"/>
        <c:scaling>
          <c:orientation val="minMax"/>
          <c:max val="60"/>
          <c:min val="0"/>
        </c:scaling>
        <c:delete val="1"/>
        <c:axPos val="t"/>
        <c:numFmt formatCode="General" sourceLinked="1"/>
        <c:majorTickMark val="out"/>
        <c:minorTickMark val="none"/>
        <c:tickLblPos val="nextTo"/>
        <c:crossAx val="-689102416"/>
        <c:crosses val="autoZero"/>
        <c:crossBetween val="between"/>
      </c:valAx>
    </c:plotArea>
    <c:plotVisOnly val="1"/>
    <c:dispBlanksAs val="gap"/>
    <c:showDLblsOverMax val="0"/>
  </c:chart>
  <c:spPr>
    <a:noFill/>
    <a:ln>
      <a:noFill/>
    </a:ln>
  </c:spPr>
  <c:txPr>
    <a:bodyPr/>
    <a:lstStyle/>
    <a:p>
      <a:pPr>
        <a:defRPr sz="1600" b="1">
          <a:solidFill>
            <a:schemeClr val="tx2"/>
          </a:solidFil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70859237058"/>
          <c:y val="2.34970169349892E-2"/>
          <c:w val="0.80029140762941997"/>
          <c:h val="0.931456319521212"/>
        </c:manualLayout>
      </c:layout>
      <c:barChart>
        <c:barDir val="bar"/>
        <c:grouping val="percentStacked"/>
        <c:varyColors val="0"/>
        <c:ser>
          <c:idx val="0"/>
          <c:order val="0"/>
          <c:tx>
            <c:strRef>
              <c:f>Sheet1!$B$1</c:f>
              <c:strCache>
                <c:ptCount val="1"/>
                <c:pt idx="0">
                  <c:v>Dark Blue</c:v>
                </c:pt>
              </c:strCache>
            </c:strRef>
          </c:tx>
          <c:spPr>
            <a:solidFill>
              <a:srgbClr val="0F2D52"/>
            </a:solidFill>
            <a:ln w="44450">
              <a:solidFill>
                <a:schemeClr val="bg1"/>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Sheet1!$B$2:$B$21</c:f>
              <c:numCache>
                <c:formatCode>General</c:formatCode>
                <c:ptCount val="20"/>
              </c:numCache>
            </c:numRef>
          </c:val>
          <c:extLst>
            <c:ext xmlns:c16="http://schemas.microsoft.com/office/drawing/2014/chart" uri="{C3380CC4-5D6E-409C-BE32-E72D297353CC}">
              <c16:uniqueId val="{00000000-3FA7-4C82-9CFE-986D6526D6D5}"/>
            </c:ext>
          </c:extLst>
        </c:ser>
        <c:ser>
          <c:idx val="1"/>
          <c:order val="1"/>
          <c:tx>
            <c:strRef>
              <c:f>Sheet1!$C$1</c:f>
              <c:strCache>
                <c:ptCount val="1"/>
                <c:pt idx="0">
                  <c:v>Blue</c:v>
                </c:pt>
              </c:strCache>
            </c:strRef>
          </c:tx>
          <c:spPr>
            <a:solidFill>
              <a:srgbClr val="009CDE"/>
            </a:solidFill>
            <a:ln w="38100">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Sheet1!$C$2:$C$21</c:f>
              <c:numCache>
                <c:formatCode>General</c:formatCode>
                <c:ptCount val="20"/>
                <c:pt idx="0" formatCode="0">
                  <c:v>44</c:v>
                </c:pt>
                <c:pt idx="2" formatCode="0">
                  <c:v>40</c:v>
                </c:pt>
                <c:pt idx="3" formatCode="0">
                  <c:v>57</c:v>
                </c:pt>
                <c:pt idx="4" formatCode="0">
                  <c:v>50</c:v>
                </c:pt>
                <c:pt idx="6" formatCode="0">
                  <c:v>64</c:v>
                </c:pt>
                <c:pt idx="7" formatCode="0">
                  <c:v>37</c:v>
                </c:pt>
                <c:pt idx="9" formatCode="0">
                  <c:v>75</c:v>
                </c:pt>
                <c:pt idx="10" formatCode="0">
                  <c:v>62</c:v>
                </c:pt>
                <c:pt idx="12" formatCode="0">
                  <c:v>49</c:v>
                </c:pt>
                <c:pt idx="13" formatCode="0">
                  <c:v>38</c:v>
                </c:pt>
                <c:pt idx="15" formatCode="0">
                  <c:v>43</c:v>
                </c:pt>
                <c:pt idx="16" formatCode="0">
                  <c:v>45</c:v>
                </c:pt>
                <c:pt idx="17" formatCode="0">
                  <c:v>46</c:v>
                </c:pt>
                <c:pt idx="19" formatCode="0">
                  <c:v>52</c:v>
                </c:pt>
              </c:numCache>
            </c:numRef>
          </c:val>
          <c:extLst>
            <c:ext xmlns:c16="http://schemas.microsoft.com/office/drawing/2014/chart" uri="{C3380CC4-5D6E-409C-BE32-E72D297353CC}">
              <c16:uniqueId val="{00000001-3FA7-4C82-9CFE-986D6526D6D5}"/>
            </c:ext>
          </c:extLst>
        </c:ser>
        <c:ser>
          <c:idx val="2"/>
          <c:order val="2"/>
          <c:tx>
            <c:strRef>
              <c:f>Sheet1!$D$1</c:f>
              <c:strCache>
                <c:ptCount val="1"/>
                <c:pt idx="0">
                  <c:v>Green</c:v>
                </c:pt>
              </c:strCache>
            </c:strRef>
          </c:tx>
          <c:spPr>
            <a:solidFill>
              <a:srgbClr val="72BF44"/>
            </a:solidFill>
            <a:ln w="4445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Sheet1!$D$2:$D$21</c:f>
              <c:numCache>
                <c:formatCode>General</c:formatCode>
                <c:ptCount val="20"/>
              </c:numCache>
            </c:numRef>
          </c:val>
          <c:extLst>
            <c:ext xmlns:c16="http://schemas.microsoft.com/office/drawing/2014/chart" uri="{C3380CC4-5D6E-409C-BE32-E72D297353CC}">
              <c16:uniqueId val="{00000002-3FA7-4C82-9CFE-986D6526D6D5}"/>
            </c:ext>
          </c:extLst>
        </c:ser>
        <c:ser>
          <c:idx val="3"/>
          <c:order val="3"/>
          <c:tx>
            <c:strRef>
              <c:f>Sheet1!$E$1</c:f>
              <c:strCache>
                <c:ptCount val="1"/>
                <c:pt idx="0">
                  <c:v>Gray</c:v>
                </c:pt>
              </c:strCache>
            </c:strRef>
          </c:tx>
          <c:spPr>
            <a:solidFill>
              <a:srgbClr val="5E5F5C">
                <a:lumMod val="40000"/>
                <a:lumOff val="60000"/>
              </a:srgbClr>
            </a:solidFill>
            <a:ln w="38100">
              <a:solidFill>
                <a:sysClr val="window" lastClr="FFFFFF"/>
              </a:solidFill>
            </a:ln>
          </c:spPr>
          <c:invertIfNegative val="0"/>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Sheet1!$E$2:$E$21</c:f>
              <c:numCache>
                <c:formatCode>General</c:formatCode>
                <c:ptCount val="20"/>
                <c:pt idx="0" formatCode="0">
                  <c:v>0</c:v>
                </c:pt>
                <c:pt idx="2" formatCode="0">
                  <c:v>1</c:v>
                </c:pt>
                <c:pt idx="3" formatCode="0">
                  <c:v>0</c:v>
                </c:pt>
                <c:pt idx="4" formatCode="0">
                  <c:v>0</c:v>
                </c:pt>
                <c:pt idx="6" formatCode="0">
                  <c:v>0</c:v>
                </c:pt>
                <c:pt idx="7" formatCode="0">
                  <c:v>0</c:v>
                </c:pt>
                <c:pt idx="9" formatCode="0">
                  <c:v>0</c:v>
                </c:pt>
                <c:pt idx="10" formatCode="0">
                  <c:v>0</c:v>
                </c:pt>
                <c:pt idx="12" formatCode="0">
                  <c:v>0</c:v>
                </c:pt>
                <c:pt idx="13" formatCode="0">
                  <c:v>1</c:v>
                </c:pt>
                <c:pt idx="15" formatCode="0">
                  <c:v>0</c:v>
                </c:pt>
                <c:pt idx="16" formatCode="0">
                  <c:v>0</c:v>
                </c:pt>
                <c:pt idx="17" formatCode="0">
                  <c:v>0</c:v>
                </c:pt>
                <c:pt idx="19" formatCode="0">
                  <c:v>0</c:v>
                </c:pt>
              </c:numCache>
            </c:numRef>
          </c:val>
          <c:extLst>
            <c:ext xmlns:c16="http://schemas.microsoft.com/office/drawing/2014/chart" uri="{C3380CC4-5D6E-409C-BE32-E72D297353CC}">
              <c16:uniqueId val="{00000003-3FA7-4C82-9CFE-986D6526D6D5}"/>
            </c:ext>
          </c:extLst>
        </c:ser>
        <c:ser>
          <c:idx val="4"/>
          <c:order val="4"/>
          <c:tx>
            <c:strRef>
              <c:f>Sheet1!$F$1</c:f>
              <c:strCache>
                <c:ptCount val="1"/>
                <c:pt idx="0">
                  <c:v>Orange</c:v>
                </c:pt>
              </c:strCache>
            </c:strRef>
          </c:tx>
          <c:spPr>
            <a:solidFill>
              <a:srgbClr val="F0A43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Sheet1!$F$2:$F$21</c:f>
              <c:numCache>
                <c:formatCode>General</c:formatCode>
                <c:ptCount val="20"/>
              </c:numCache>
            </c:numRef>
          </c:val>
          <c:extLst>
            <c:ext xmlns:c16="http://schemas.microsoft.com/office/drawing/2014/chart" uri="{C3380CC4-5D6E-409C-BE32-E72D297353CC}">
              <c16:uniqueId val="{00000004-3FA7-4C82-9CFE-986D6526D6D5}"/>
            </c:ext>
          </c:extLst>
        </c:ser>
        <c:ser>
          <c:idx val="5"/>
          <c:order val="5"/>
          <c:tx>
            <c:strRef>
              <c:f>Sheet1!$G$1</c:f>
              <c:strCache>
                <c:ptCount val="1"/>
                <c:pt idx="0">
                  <c:v>Red</c:v>
                </c:pt>
              </c:strCache>
            </c:strRef>
          </c:tx>
          <c:spPr>
            <a:solidFill>
              <a:srgbClr val="D6001C"/>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Sheet1!$G$2:$G$21</c:f>
              <c:numCache>
                <c:formatCode>General</c:formatCode>
                <c:ptCount val="20"/>
                <c:pt idx="0" formatCode="0">
                  <c:v>56</c:v>
                </c:pt>
                <c:pt idx="2" formatCode="0">
                  <c:v>59</c:v>
                </c:pt>
                <c:pt idx="3" formatCode="0">
                  <c:v>43</c:v>
                </c:pt>
                <c:pt idx="4" formatCode="0">
                  <c:v>50</c:v>
                </c:pt>
                <c:pt idx="6" formatCode="0">
                  <c:v>36</c:v>
                </c:pt>
                <c:pt idx="7" formatCode="0">
                  <c:v>63</c:v>
                </c:pt>
                <c:pt idx="9" formatCode="0">
                  <c:v>25</c:v>
                </c:pt>
                <c:pt idx="10" formatCode="0">
                  <c:v>38</c:v>
                </c:pt>
                <c:pt idx="12" formatCode="0">
                  <c:v>51</c:v>
                </c:pt>
                <c:pt idx="13" formatCode="0">
                  <c:v>61</c:v>
                </c:pt>
                <c:pt idx="15" formatCode="0">
                  <c:v>57</c:v>
                </c:pt>
                <c:pt idx="16" formatCode="0">
                  <c:v>55</c:v>
                </c:pt>
                <c:pt idx="17" formatCode="0">
                  <c:v>54</c:v>
                </c:pt>
                <c:pt idx="19" formatCode="0">
                  <c:v>48</c:v>
                </c:pt>
              </c:numCache>
            </c:numRef>
          </c:val>
          <c:extLst>
            <c:ext xmlns:c16="http://schemas.microsoft.com/office/drawing/2014/chart" uri="{C3380CC4-5D6E-409C-BE32-E72D297353CC}">
              <c16:uniqueId val="{00000005-3FA7-4C82-9CFE-986D6526D6D5}"/>
            </c:ext>
          </c:extLst>
        </c:ser>
        <c:ser>
          <c:idx val="6"/>
          <c:order val="6"/>
          <c:tx>
            <c:strRef>
              <c:f>Sheet1!$H$1</c:f>
              <c:strCache>
                <c:ptCount val="1"/>
                <c:pt idx="0">
                  <c:v>Dark Red</c:v>
                </c:pt>
              </c:strCache>
            </c:strRef>
          </c:tx>
          <c:spPr>
            <a:solidFill>
              <a:srgbClr val="840B0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Sheet1!$H$2:$H$21</c:f>
              <c:numCache>
                <c:formatCode>General</c:formatCode>
                <c:ptCount val="20"/>
              </c:numCache>
            </c:numRef>
          </c:val>
          <c:extLst>
            <c:ext xmlns:c16="http://schemas.microsoft.com/office/drawing/2014/chart" uri="{C3380CC4-5D6E-409C-BE32-E72D297353CC}">
              <c16:uniqueId val="{00000006-3FA7-4C82-9CFE-986D6526D6D5}"/>
            </c:ext>
          </c:extLst>
        </c:ser>
        <c:dLbls>
          <c:showLegendKey val="0"/>
          <c:showVal val="0"/>
          <c:showCatName val="0"/>
          <c:showSerName val="0"/>
          <c:showPercent val="0"/>
          <c:showBubbleSize val="0"/>
        </c:dLbls>
        <c:gapWidth val="10"/>
        <c:overlap val="100"/>
        <c:axId val="-694277888"/>
        <c:axId val="-694389792"/>
      </c:barChart>
      <c:catAx>
        <c:axId val="-694277888"/>
        <c:scaling>
          <c:orientation val="maxMin"/>
        </c:scaling>
        <c:delete val="0"/>
        <c:axPos val="l"/>
        <c:numFmt formatCode="General" sourceLinked="0"/>
        <c:majorTickMark val="out"/>
        <c:minorTickMark val="none"/>
        <c:tickLblPos val="nextTo"/>
        <c:spPr>
          <a:ln>
            <a:noFill/>
          </a:ln>
        </c:spPr>
        <c:txPr>
          <a:bodyPr/>
          <a:lstStyle/>
          <a:p>
            <a:pPr>
              <a:defRPr sz="1200" baseline="0">
                <a:solidFill>
                  <a:schemeClr val="tx1"/>
                </a:solidFill>
                <a:latin typeface="Arial" charset="0"/>
                <a:cs typeface="Calibri (Body)"/>
              </a:defRPr>
            </a:pPr>
            <a:endParaRPr lang="en-US"/>
          </a:p>
        </c:txPr>
        <c:crossAx val="-694389792"/>
        <c:crosses val="autoZero"/>
        <c:auto val="1"/>
        <c:lblAlgn val="ctr"/>
        <c:lblOffset val="100"/>
        <c:noMultiLvlLbl val="0"/>
      </c:catAx>
      <c:valAx>
        <c:axId val="-694389792"/>
        <c:scaling>
          <c:orientation val="minMax"/>
        </c:scaling>
        <c:delete val="1"/>
        <c:axPos val="t"/>
        <c:numFmt formatCode="0%" sourceLinked="1"/>
        <c:majorTickMark val="out"/>
        <c:minorTickMark val="none"/>
        <c:tickLblPos val="none"/>
        <c:crossAx val="-694277888"/>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053601606662979"/>
          <c:y val="1.108156337959309E-2"/>
          <c:w val="0.69202489730900996"/>
          <c:h val="0.931456319521212"/>
        </c:manualLayout>
      </c:layout>
      <c:barChart>
        <c:barDir val="bar"/>
        <c:grouping val="clustered"/>
        <c:varyColors val="0"/>
        <c:ser>
          <c:idx val="1"/>
          <c:order val="1"/>
          <c:tx>
            <c:strRef>
              <c:f>Sheet1!$C$1</c:f>
              <c:strCache>
                <c:ptCount val="1"/>
              </c:strCache>
            </c:strRef>
          </c:tx>
          <c:spPr>
            <a:solidFill>
              <a:srgbClr val="009CDE"/>
            </a:solidFill>
            <a:ln w="0">
              <a:no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9"/>
                <c:pt idx="0">
                  <c:v>Frustrated</c:v>
                </c:pt>
                <c:pt idx="1">
                  <c:v>Hopeful</c:v>
                </c:pt>
                <c:pt idx="2">
                  <c:v>Anxious</c:v>
                </c:pt>
                <c:pt idx="3">
                  <c:v>Overwhelmed</c:v>
                </c:pt>
                <c:pt idx="4">
                  <c:v>Happy</c:v>
                </c:pt>
                <c:pt idx="5">
                  <c:v>Content</c:v>
                </c:pt>
                <c:pt idx="6">
                  <c:v>Excited</c:v>
                </c:pt>
                <c:pt idx="7">
                  <c:v>Sad</c:v>
                </c:pt>
                <c:pt idx="8">
                  <c:v>Angry</c:v>
                </c:pt>
              </c:strCache>
            </c:strRef>
          </c:cat>
          <c:val>
            <c:numRef>
              <c:f>Sheet1!$C$2:$C$11</c:f>
              <c:numCache>
                <c:formatCode>General</c:formatCode>
                <c:ptCount val="9"/>
                <c:pt idx="0">
                  <c:v>50</c:v>
                </c:pt>
                <c:pt idx="1">
                  <c:v>46</c:v>
                </c:pt>
                <c:pt idx="2">
                  <c:v>43</c:v>
                </c:pt>
                <c:pt idx="3">
                  <c:v>36</c:v>
                </c:pt>
                <c:pt idx="4">
                  <c:v>31</c:v>
                </c:pt>
                <c:pt idx="5">
                  <c:v>28</c:v>
                </c:pt>
                <c:pt idx="6">
                  <c:v>27</c:v>
                </c:pt>
                <c:pt idx="7">
                  <c:v>22</c:v>
                </c:pt>
                <c:pt idx="8">
                  <c:v>13</c:v>
                </c:pt>
              </c:numCache>
            </c:numRef>
          </c:val>
          <c:extLst>
            <c:ext xmlns:c16="http://schemas.microsoft.com/office/drawing/2014/chart" uri="{C3380CC4-5D6E-409C-BE32-E72D297353CC}">
              <c16:uniqueId val="{00000006-905F-4C14-B45C-2F5AF52E8253}"/>
            </c:ext>
          </c:extLst>
        </c:ser>
        <c:dLbls>
          <c:showLegendKey val="0"/>
          <c:showVal val="0"/>
          <c:showCatName val="0"/>
          <c:showSerName val="0"/>
          <c:showPercent val="0"/>
          <c:showBubbleSize val="0"/>
        </c:dLbls>
        <c:gapWidth val="25"/>
        <c:axId val="-714880512"/>
        <c:axId val="-71487750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strCache>
                  </c:strRef>
                </c:tx>
                <c:spPr>
                  <a:solidFill>
                    <a:srgbClr val="7F7F7F"/>
                  </a:solidFill>
                </c:spPr>
                <c:invertIfNegative val="0"/>
                <c:dLbls>
                  <c:dLbl>
                    <c:idx val="0"/>
                    <c:tx>
                      <c:rich>
                        <a:bodyPr/>
                        <a:lstStyle/>
                        <a:p>
                          <a:fld id="{8147C4A1-1EDE-449B-8325-1FE9CF5D1544}" type="VALUE">
                            <a:rPr lang="en-US" smtClean="0"/>
                            <a:pPr/>
                            <a:t>[VALUE]</a:t>
                          </a:fld>
                          <a:r>
                            <a:rPr lang="en-US" dirty="0"/>
                            <a:t>% Overall</a:t>
                          </a:r>
                        </a:p>
                      </c:rich>
                    </c:tx>
                    <c:dLblPos val="inBase"/>
                    <c:showLegendKey val="0"/>
                    <c:showVal val="1"/>
                    <c:showCatName val="0"/>
                    <c:showSerName val="0"/>
                    <c:showPercent val="0"/>
                    <c:showBubbleSize val="0"/>
                    <c:extLst>
                      <c:ext uri="{CE6537A1-D6FC-4f65-9D91-7224C49458BB}">
                        <c15:dlblFieldTable/>
                        <c15:showDataLabelsRange val="0"/>
                      </c:ext>
                      <c:ext xmlns:c16="http://schemas.microsoft.com/office/drawing/2014/chart" uri="{C3380CC4-5D6E-409C-BE32-E72D297353CC}">
                        <c16:uniqueId val="{00000007-905F-4C14-B45C-2F5AF52E8253}"/>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chemeClr val="bg1"/>
                          </a:solidFill>
                          <a:latin typeface="Calibri" panose="020F0502020204030204" pitchFamily="34" charset="0"/>
                          <a:ea typeface="+mn-ea"/>
                          <a:cs typeface="+mn-cs"/>
                        </a:defRPr>
                      </a:pPr>
                      <a:endParaRPr lang="en-US"/>
                    </a:p>
                  </c:txPr>
                  <c:dLblPos val="inBase"/>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9"/>
                      <c:pt idx="0">
                        <c:v>Frustrated</c:v>
                      </c:pt>
                      <c:pt idx="1">
                        <c:v>Hopeful</c:v>
                      </c:pt>
                      <c:pt idx="2">
                        <c:v>Anxious</c:v>
                      </c:pt>
                      <c:pt idx="3">
                        <c:v>Overwhelmed</c:v>
                      </c:pt>
                      <c:pt idx="4">
                        <c:v>Happy</c:v>
                      </c:pt>
                      <c:pt idx="5">
                        <c:v>Content</c:v>
                      </c:pt>
                      <c:pt idx="6">
                        <c:v>Excited</c:v>
                      </c:pt>
                      <c:pt idx="7">
                        <c:v>Sad</c:v>
                      </c:pt>
                      <c:pt idx="8">
                        <c:v>Angry</c:v>
                      </c:pt>
                    </c:strCache>
                  </c:strRef>
                </c:cat>
                <c:val>
                  <c:numRef>
                    <c:extLst>
                      <c:ext uri="{02D57815-91ED-43cb-92C2-25804820EDAC}">
                        <c15:formulaRef>
                          <c15:sqref>Sheet1!$B$2:$B$11</c15:sqref>
                        </c15:formulaRef>
                      </c:ext>
                    </c:extLst>
                    <c:numCache>
                      <c:formatCode>General</c:formatCode>
                      <c:ptCount val="9"/>
                    </c:numCache>
                  </c:numRef>
                </c:val>
                <c:extLst>
                  <c:ext xmlns:c16="http://schemas.microsoft.com/office/drawing/2014/chart" uri="{C3380CC4-5D6E-409C-BE32-E72D297353CC}">
                    <c16:uniqueId val="{00000008-905F-4C14-B45C-2F5AF52E8253}"/>
                  </c:ext>
                </c:extLst>
              </c15:ser>
            </c15:filteredBarSeries>
          </c:ext>
        </c:extLst>
      </c:barChart>
      <c:catAx>
        <c:axId val="-714880512"/>
        <c:scaling>
          <c:orientation val="maxMin"/>
        </c:scaling>
        <c:delete val="0"/>
        <c:axPos val="l"/>
        <c:numFmt formatCode="General" sourceLinked="0"/>
        <c:majorTickMark val="out"/>
        <c:minorTickMark val="none"/>
        <c:tickLblPos val="nextTo"/>
        <c:spPr>
          <a:ln>
            <a:noFill/>
          </a:ln>
        </c:spPr>
        <c:txPr>
          <a:bodyPr/>
          <a:lstStyle/>
          <a:p>
            <a:pPr>
              <a:defRPr sz="1200" b="0">
                <a:solidFill>
                  <a:schemeClr val="tx1"/>
                </a:solidFill>
                <a:latin typeface="+mn-lt"/>
              </a:defRPr>
            </a:pPr>
            <a:endParaRPr lang="en-US"/>
          </a:p>
        </c:txPr>
        <c:crossAx val="-714877504"/>
        <c:crosses val="autoZero"/>
        <c:auto val="1"/>
        <c:lblAlgn val="ctr"/>
        <c:lblOffset val="100"/>
        <c:noMultiLvlLbl val="0"/>
      </c:catAx>
      <c:valAx>
        <c:axId val="-714877504"/>
        <c:scaling>
          <c:orientation val="minMax"/>
        </c:scaling>
        <c:delete val="1"/>
        <c:axPos val="t"/>
        <c:numFmt formatCode="General" sourceLinked="1"/>
        <c:majorTickMark val="out"/>
        <c:minorTickMark val="none"/>
        <c:tickLblPos val="nextTo"/>
        <c:crossAx val="-714880512"/>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053601606662979"/>
          <c:y val="1.108156337959309E-2"/>
          <c:w val="0.69202489730900996"/>
          <c:h val="0.931456319521212"/>
        </c:manualLayout>
      </c:layout>
      <c:barChart>
        <c:barDir val="bar"/>
        <c:grouping val="clustered"/>
        <c:varyColors val="0"/>
        <c:ser>
          <c:idx val="1"/>
          <c:order val="1"/>
          <c:tx>
            <c:strRef>
              <c:f>Sheet1!$C$1</c:f>
              <c:strCache>
                <c:ptCount val="1"/>
              </c:strCache>
            </c:strRef>
          </c:tx>
          <c:spPr>
            <a:solidFill>
              <a:srgbClr val="009CDE"/>
            </a:solidFill>
            <a:ln w="0">
              <a:no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9"/>
                <c:pt idx="0">
                  <c:v>Anxious</c:v>
                </c:pt>
                <c:pt idx="1">
                  <c:v>Frustrated</c:v>
                </c:pt>
                <c:pt idx="2">
                  <c:v>Hopeful</c:v>
                </c:pt>
                <c:pt idx="3">
                  <c:v>Overwhelmed</c:v>
                </c:pt>
                <c:pt idx="4">
                  <c:v>Content</c:v>
                </c:pt>
                <c:pt idx="5">
                  <c:v>Sad</c:v>
                </c:pt>
                <c:pt idx="6">
                  <c:v>Happy</c:v>
                </c:pt>
                <c:pt idx="7">
                  <c:v>Angry</c:v>
                </c:pt>
                <c:pt idx="8">
                  <c:v>Excited</c:v>
                </c:pt>
              </c:strCache>
            </c:strRef>
          </c:cat>
          <c:val>
            <c:numRef>
              <c:f>Sheet1!$C$2:$C$11</c:f>
              <c:numCache>
                <c:formatCode>General</c:formatCode>
                <c:ptCount val="9"/>
                <c:pt idx="0">
                  <c:v>53</c:v>
                </c:pt>
                <c:pt idx="1">
                  <c:v>50</c:v>
                </c:pt>
                <c:pt idx="2">
                  <c:v>48</c:v>
                </c:pt>
                <c:pt idx="3">
                  <c:v>46</c:v>
                </c:pt>
                <c:pt idx="4">
                  <c:v>25</c:v>
                </c:pt>
                <c:pt idx="5">
                  <c:v>21</c:v>
                </c:pt>
                <c:pt idx="6">
                  <c:v>20</c:v>
                </c:pt>
                <c:pt idx="7">
                  <c:v>17</c:v>
                </c:pt>
                <c:pt idx="8">
                  <c:v>15</c:v>
                </c:pt>
              </c:numCache>
            </c:numRef>
          </c:val>
          <c:extLst>
            <c:ext xmlns:c16="http://schemas.microsoft.com/office/drawing/2014/chart" uri="{C3380CC4-5D6E-409C-BE32-E72D297353CC}">
              <c16:uniqueId val="{00000000-9656-43D3-99D9-B94BC4841464}"/>
            </c:ext>
          </c:extLst>
        </c:ser>
        <c:dLbls>
          <c:showLegendKey val="0"/>
          <c:showVal val="0"/>
          <c:showCatName val="0"/>
          <c:showSerName val="0"/>
          <c:showPercent val="0"/>
          <c:showBubbleSize val="0"/>
        </c:dLbls>
        <c:gapWidth val="25"/>
        <c:axId val="-714880512"/>
        <c:axId val="-71487750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strCache>
                  </c:strRef>
                </c:tx>
                <c:spPr>
                  <a:solidFill>
                    <a:srgbClr val="7F7F7F"/>
                  </a:solidFill>
                </c:spPr>
                <c:invertIfNegative val="0"/>
                <c:dLbls>
                  <c:dLbl>
                    <c:idx val="0"/>
                    <c:tx>
                      <c:rich>
                        <a:bodyPr/>
                        <a:lstStyle/>
                        <a:p>
                          <a:fld id="{8147C4A1-1EDE-449B-8325-1FE9CF5D1544}" type="VALUE">
                            <a:rPr lang="en-US" smtClean="0"/>
                            <a:pPr/>
                            <a:t>[VALUE]</a:t>
                          </a:fld>
                          <a:r>
                            <a:rPr lang="en-US" dirty="0"/>
                            <a:t>% Overall</a:t>
                          </a:r>
                        </a:p>
                      </c:rich>
                    </c:tx>
                    <c:dLblPos val="inBase"/>
                    <c:showLegendKey val="0"/>
                    <c:showVal val="1"/>
                    <c:showCatName val="0"/>
                    <c:showSerName val="0"/>
                    <c:showPercent val="0"/>
                    <c:showBubbleSize val="0"/>
                    <c:extLst>
                      <c:ext uri="{CE6537A1-D6FC-4f65-9D91-7224C49458BB}">
                        <c15:dlblFieldTable/>
                        <c15:showDataLabelsRange val="0"/>
                      </c:ext>
                      <c:ext xmlns:c16="http://schemas.microsoft.com/office/drawing/2014/chart" uri="{C3380CC4-5D6E-409C-BE32-E72D297353CC}">
                        <c16:uniqueId val="{00000001-9656-43D3-99D9-B94BC4841464}"/>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chemeClr val="bg1"/>
                          </a:solidFill>
                          <a:latin typeface="Calibri" panose="020F0502020204030204" pitchFamily="34" charset="0"/>
                          <a:ea typeface="+mn-ea"/>
                          <a:cs typeface="+mn-cs"/>
                        </a:defRPr>
                      </a:pPr>
                      <a:endParaRPr lang="en-US"/>
                    </a:p>
                  </c:txPr>
                  <c:dLblPos val="inBase"/>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9"/>
                      <c:pt idx="0">
                        <c:v>Anxious</c:v>
                      </c:pt>
                      <c:pt idx="1">
                        <c:v>Frustrated</c:v>
                      </c:pt>
                      <c:pt idx="2">
                        <c:v>Hopeful</c:v>
                      </c:pt>
                      <c:pt idx="3">
                        <c:v>Overwhelmed</c:v>
                      </c:pt>
                      <c:pt idx="4">
                        <c:v>Content</c:v>
                      </c:pt>
                      <c:pt idx="5">
                        <c:v>Sad</c:v>
                      </c:pt>
                      <c:pt idx="6">
                        <c:v>Happy</c:v>
                      </c:pt>
                      <c:pt idx="7">
                        <c:v>Angry</c:v>
                      </c:pt>
                      <c:pt idx="8">
                        <c:v>Excited</c:v>
                      </c:pt>
                    </c:strCache>
                  </c:strRef>
                </c:cat>
                <c:val>
                  <c:numRef>
                    <c:extLst>
                      <c:ext uri="{02D57815-91ED-43cb-92C2-25804820EDAC}">
                        <c15:formulaRef>
                          <c15:sqref>Sheet1!$B$2:$B$11</c15:sqref>
                        </c15:formulaRef>
                      </c:ext>
                    </c:extLst>
                    <c:numCache>
                      <c:formatCode>General</c:formatCode>
                      <c:ptCount val="9"/>
                    </c:numCache>
                  </c:numRef>
                </c:val>
                <c:extLst>
                  <c:ext xmlns:c16="http://schemas.microsoft.com/office/drawing/2014/chart" uri="{C3380CC4-5D6E-409C-BE32-E72D297353CC}">
                    <c16:uniqueId val="{00000002-9656-43D3-99D9-B94BC4841464}"/>
                  </c:ext>
                </c:extLst>
              </c15:ser>
            </c15:filteredBarSeries>
          </c:ext>
        </c:extLst>
      </c:barChart>
      <c:catAx>
        <c:axId val="-714880512"/>
        <c:scaling>
          <c:orientation val="maxMin"/>
        </c:scaling>
        <c:delete val="0"/>
        <c:axPos val="l"/>
        <c:numFmt formatCode="General" sourceLinked="0"/>
        <c:majorTickMark val="out"/>
        <c:minorTickMark val="none"/>
        <c:tickLblPos val="nextTo"/>
        <c:spPr>
          <a:ln>
            <a:noFill/>
          </a:ln>
        </c:spPr>
        <c:txPr>
          <a:bodyPr/>
          <a:lstStyle/>
          <a:p>
            <a:pPr>
              <a:defRPr sz="1200" b="0">
                <a:solidFill>
                  <a:schemeClr val="tx1"/>
                </a:solidFill>
                <a:latin typeface="+mn-lt"/>
              </a:defRPr>
            </a:pPr>
            <a:endParaRPr lang="en-US"/>
          </a:p>
        </c:txPr>
        <c:crossAx val="-714877504"/>
        <c:crosses val="autoZero"/>
        <c:auto val="1"/>
        <c:lblAlgn val="ctr"/>
        <c:lblOffset val="100"/>
        <c:noMultiLvlLbl val="0"/>
      </c:catAx>
      <c:valAx>
        <c:axId val="-714877504"/>
        <c:scaling>
          <c:orientation val="minMax"/>
        </c:scaling>
        <c:delete val="1"/>
        <c:axPos val="t"/>
        <c:numFmt formatCode="General" sourceLinked="1"/>
        <c:majorTickMark val="out"/>
        <c:minorTickMark val="none"/>
        <c:tickLblPos val="nextTo"/>
        <c:crossAx val="-714880512"/>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70859237058"/>
          <c:y val="2.34970169349892E-2"/>
          <c:w val="0.80029140762941997"/>
          <c:h val="0.931456319521212"/>
        </c:manualLayout>
      </c:layout>
      <c:barChart>
        <c:barDir val="bar"/>
        <c:grouping val="percentStacked"/>
        <c:varyColors val="0"/>
        <c:ser>
          <c:idx val="0"/>
          <c:order val="0"/>
          <c:tx>
            <c:strRef>
              <c:f>Sheet1!$B$1</c:f>
              <c:strCache>
                <c:ptCount val="1"/>
                <c:pt idx="0">
                  <c:v>Dark Blue</c:v>
                </c:pt>
              </c:strCache>
            </c:strRef>
          </c:tx>
          <c:spPr>
            <a:solidFill>
              <a:srgbClr val="0F2D52"/>
            </a:solidFill>
            <a:ln w="44450">
              <a:solidFill>
                <a:schemeClr val="bg1"/>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Sheet1!$B$2:$B$21</c:f>
              <c:numCache>
                <c:formatCode>General</c:formatCode>
                <c:ptCount val="20"/>
              </c:numCache>
            </c:numRef>
          </c:val>
          <c:extLst>
            <c:ext xmlns:c16="http://schemas.microsoft.com/office/drawing/2014/chart" uri="{C3380CC4-5D6E-409C-BE32-E72D297353CC}">
              <c16:uniqueId val="{00000000-3FA7-4C82-9CFE-986D6526D6D5}"/>
            </c:ext>
          </c:extLst>
        </c:ser>
        <c:ser>
          <c:idx val="1"/>
          <c:order val="1"/>
          <c:tx>
            <c:strRef>
              <c:f>Sheet1!$C$1</c:f>
              <c:strCache>
                <c:ptCount val="1"/>
                <c:pt idx="0">
                  <c:v>Blue</c:v>
                </c:pt>
              </c:strCache>
            </c:strRef>
          </c:tx>
          <c:spPr>
            <a:solidFill>
              <a:srgbClr val="009CDE"/>
            </a:solidFill>
            <a:ln w="38100">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Sheet1!$C$2:$C$21</c:f>
              <c:numCache>
                <c:formatCode>General</c:formatCode>
                <c:ptCount val="20"/>
                <c:pt idx="0" formatCode="0">
                  <c:v>42</c:v>
                </c:pt>
                <c:pt idx="2" formatCode="0">
                  <c:v>40</c:v>
                </c:pt>
                <c:pt idx="3" formatCode="0">
                  <c:v>49</c:v>
                </c:pt>
                <c:pt idx="4" formatCode="0">
                  <c:v>47</c:v>
                </c:pt>
                <c:pt idx="6" formatCode="0">
                  <c:v>42</c:v>
                </c:pt>
                <c:pt idx="7" formatCode="0">
                  <c:v>42</c:v>
                </c:pt>
                <c:pt idx="9" formatCode="0">
                  <c:v>46</c:v>
                </c:pt>
                <c:pt idx="10" formatCode="0">
                  <c:v>49</c:v>
                </c:pt>
                <c:pt idx="12" formatCode="0">
                  <c:v>40</c:v>
                </c:pt>
                <c:pt idx="13" formatCode="0">
                  <c:v>46</c:v>
                </c:pt>
                <c:pt idx="15" formatCode="0">
                  <c:v>42</c:v>
                </c:pt>
                <c:pt idx="16" formatCode="0">
                  <c:v>40</c:v>
                </c:pt>
                <c:pt idx="17" formatCode="0">
                  <c:v>45</c:v>
                </c:pt>
                <c:pt idx="19" formatCode="0">
                  <c:v>59</c:v>
                </c:pt>
              </c:numCache>
            </c:numRef>
          </c:val>
          <c:extLst>
            <c:ext xmlns:c16="http://schemas.microsoft.com/office/drawing/2014/chart" uri="{C3380CC4-5D6E-409C-BE32-E72D297353CC}">
              <c16:uniqueId val="{00000001-3FA7-4C82-9CFE-986D6526D6D5}"/>
            </c:ext>
          </c:extLst>
        </c:ser>
        <c:ser>
          <c:idx val="2"/>
          <c:order val="2"/>
          <c:tx>
            <c:strRef>
              <c:f>Sheet1!$D$1</c:f>
              <c:strCache>
                <c:ptCount val="1"/>
                <c:pt idx="0">
                  <c:v>Green</c:v>
                </c:pt>
              </c:strCache>
            </c:strRef>
          </c:tx>
          <c:spPr>
            <a:solidFill>
              <a:srgbClr val="009CDE">
                <a:lumMod val="40000"/>
                <a:lumOff val="60000"/>
              </a:srgbClr>
            </a:solidFill>
            <a:ln w="4445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Sheet1!$D$2:$D$21</c:f>
              <c:numCache>
                <c:formatCode>General</c:formatCode>
                <c:ptCount val="20"/>
                <c:pt idx="0" formatCode="0">
                  <c:v>29</c:v>
                </c:pt>
                <c:pt idx="2" formatCode="0">
                  <c:v>29</c:v>
                </c:pt>
                <c:pt idx="3" formatCode="0">
                  <c:v>30</c:v>
                </c:pt>
                <c:pt idx="4" formatCode="0">
                  <c:v>25</c:v>
                </c:pt>
                <c:pt idx="6" formatCode="0">
                  <c:v>26</c:v>
                </c:pt>
                <c:pt idx="7" formatCode="0">
                  <c:v>30</c:v>
                </c:pt>
                <c:pt idx="9">
                  <c:v>31</c:v>
                </c:pt>
                <c:pt idx="10">
                  <c:v>18</c:v>
                </c:pt>
                <c:pt idx="12">
                  <c:v>27</c:v>
                </c:pt>
                <c:pt idx="13">
                  <c:v>30</c:v>
                </c:pt>
                <c:pt idx="15">
                  <c:v>31</c:v>
                </c:pt>
                <c:pt idx="16">
                  <c:v>28</c:v>
                </c:pt>
                <c:pt idx="17">
                  <c:v>26</c:v>
                </c:pt>
                <c:pt idx="19">
                  <c:v>23</c:v>
                </c:pt>
              </c:numCache>
            </c:numRef>
          </c:val>
          <c:extLst>
            <c:ext xmlns:c16="http://schemas.microsoft.com/office/drawing/2014/chart" uri="{C3380CC4-5D6E-409C-BE32-E72D297353CC}">
              <c16:uniqueId val="{00000002-3FA7-4C82-9CFE-986D6526D6D5}"/>
            </c:ext>
          </c:extLst>
        </c:ser>
        <c:ser>
          <c:idx val="3"/>
          <c:order val="3"/>
          <c:tx>
            <c:strRef>
              <c:f>Sheet1!$E$1</c:f>
              <c:strCache>
                <c:ptCount val="1"/>
                <c:pt idx="0">
                  <c:v>Gray</c:v>
                </c:pt>
              </c:strCache>
            </c:strRef>
          </c:tx>
          <c:spPr>
            <a:solidFill>
              <a:srgbClr val="5E5F5C">
                <a:lumMod val="40000"/>
                <a:lumOff val="60000"/>
              </a:srgbClr>
            </a:solidFill>
            <a:ln w="38100">
              <a:solidFill>
                <a:sysClr val="window" lastClr="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DAD8-494C-B527-985ADA0BBC55}"/>
                </c:ext>
              </c:extLst>
            </c:dLbl>
            <c:dLbl>
              <c:idx val="7"/>
              <c:delete val="1"/>
              <c:extLst>
                <c:ext xmlns:c15="http://schemas.microsoft.com/office/drawing/2012/chart" uri="{CE6537A1-D6FC-4f65-9D91-7224C49458BB}"/>
                <c:ext xmlns:c16="http://schemas.microsoft.com/office/drawing/2014/chart" uri="{C3380CC4-5D6E-409C-BE32-E72D297353CC}">
                  <c16:uniqueId val="{00000001-DAD8-494C-B527-985ADA0BBC55}"/>
                </c:ext>
              </c:extLst>
            </c:dLbl>
            <c:dLbl>
              <c:idx val="10"/>
              <c:delete val="1"/>
              <c:extLst>
                <c:ext xmlns:c15="http://schemas.microsoft.com/office/drawing/2012/chart" uri="{CE6537A1-D6FC-4f65-9D91-7224C49458BB}"/>
                <c:ext xmlns:c16="http://schemas.microsoft.com/office/drawing/2014/chart" uri="{C3380CC4-5D6E-409C-BE32-E72D297353CC}">
                  <c16:uniqueId val="{00000002-DAD8-494C-B527-985ADA0BBC55}"/>
                </c:ext>
              </c:extLst>
            </c:dLbl>
            <c:dLbl>
              <c:idx val="15"/>
              <c:delete val="1"/>
              <c:extLst>
                <c:ext xmlns:c15="http://schemas.microsoft.com/office/drawing/2012/chart" uri="{CE6537A1-D6FC-4f65-9D91-7224C49458BB}"/>
                <c:ext xmlns:c16="http://schemas.microsoft.com/office/drawing/2014/chart" uri="{C3380CC4-5D6E-409C-BE32-E72D297353CC}">
                  <c16:uniqueId val="{00000003-DAD8-494C-B527-985ADA0BBC55}"/>
                </c:ext>
              </c:extLst>
            </c:dLbl>
            <c:dLbl>
              <c:idx val="16"/>
              <c:delete val="1"/>
              <c:extLst>
                <c:ext xmlns:c15="http://schemas.microsoft.com/office/drawing/2012/chart" uri="{CE6537A1-D6FC-4f65-9D91-7224C49458BB}"/>
                <c:ext xmlns:c16="http://schemas.microsoft.com/office/drawing/2014/chart" uri="{C3380CC4-5D6E-409C-BE32-E72D297353CC}">
                  <c16:uniqueId val="{00000004-DAD8-494C-B527-985ADA0BBC55}"/>
                </c:ext>
              </c:extLst>
            </c:dLbl>
            <c:dLbl>
              <c:idx val="19"/>
              <c:delete val="1"/>
              <c:extLst>
                <c:ext xmlns:c15="http://schemas.microsoft.com/office/drawing/2012/chart" uri="{CE6537A1-D6FC-4f65-9D91-7224C49458BB}"/>
                <c:ext xmlns:c16="http://schemas.microsoft.com/office/drawing/2014/chart" uri="{C3380CC4-5D6E-409C-BE32-E72D297353CC}">
                  <c16:uniqueId val="{00000005-DAD8-494C-B527-985ADA0BBC55}"/>
                </c:ext>
              </c:extLst>
            </c:dLbl>
            <c:spPr>
              <a:noFill/>
              <a:ln>
                <a:noFill/>
              </a:ln>
              <a:effectLst/>
            </c:spPr>
            <c:txPr>
              <a:bodyPr wrap="square" lIns="38100" tIns="19050" rIns="38100" bIns="19050" anchor="ctr">
                <a:spAutoFit/>
              </a:bodyPr>
              <a:lstStyle/>
              <a:p>
                <a:pPr>
                  <a:defRPr sz="1300" b="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Sheet1!$E$2:$E$21</c:f>
              <c:numCache>
                <c:formatCode>General</c:formatCode>
                <c:ptCount val="20"/>
                <c:pt idx="0" formatCode="0">
                  <c:v>3</c:v>
                </c:pt>
                <c:pt idx="2" formatCode="0">
                  <c:v>3</c:v>
                </c:pt>
                <c:pt idx="3" formatCode="0">
                  <c:v>4</c:v>
                </c:pt>
                <c:pt idx="4" formatCode="0">
                  <c:v>1</c:v>
                </c:pt>
                <c:pt idx="6" formatCode="0">
                  <c:v>4</c:v>
                </c:pt>
                <c:pt idx="7" formatCode="0">
                  <c:v>2</c:v>
                </c:pt>
                <c:pt idx="9" formatCode="0">
                  <c:v>11</c:v>
                </c:pt>
                <c:pt idx="10" formatCode="0">
                  <c:v>2</c:v>
                </c:pt>
                <c:pt idx="12" formatCode="0">
                  <c:v>3</c:v>
                </c:pt>
                <c:pt idx="13" formatCode="0">
                  <c:v>3</c:v>
                </c:pt>
                <c:pt idx="15" formatCode="0">
                  <c:v>2</c:v>
                </c:pt>
                <c:pt idx="16" formatCode="0">
                  <c:v>2</c:v>
                </c:pt>
                <c:pt idx="17" formatCode="0">
                  <c:v>4</c:v>
                </c:pt>
                <c:pt idx="19" formatCode="0">
                  <c:v>2</c:v>
                </c:pt>
              </c:numCache>
            </c:numRef>
          </c:val>
          <c:extLst>
            <c:ext xmlns:c16="http://schemas.microsoft.com/office/drawing/2014/chart" uri="{C3380CC4-5D6E-409C-BE32-E72D297353CC}">
              <c16:uniqueId val="{00000003-3FA7-4C82-9CFE-986D6526D6D5}"/>
            </c:ext>
          </c:extLst>
        </c:ser>
        <c:ser>
          <c:idx val="4"/>
          <c:order val="4"/>
          <c:tx>
            <c:strRef>
              <c:f>Sheet1!$F$1</c:f>
              <c:strCache>
                <c:ptCount val="1"/>
                <c:pt idx="0">
                  <c:v>Orange</c:v>
                </c:pt>
              </c:strCache>
            </c:strRef>
          </c:tx>
          <c:spPr>
            <a:solidFill>
              <a:srgbClr val="F0A43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Sheet1!$F$2:$F$21</c:f>
              <c:numCache>
                <c:formatCode>General</c:formatCode>
                <c:ptCount val="20"/>
              </c:numCache>
            </c:numRef>
          </c:val>
          <c:extLst>
            <c:ext xmlns:c16="http://schemas.microsoft.com/office/drawing/2014/chart" uri="{C3380CC4-5D6E-409C-BE32-E72D297353CC}">
              <c16:uniqueId val="{00000004-3FA7-4C82-9CFE-986D6526D6D5}"/>
            </c:ext>
          </c:extLst>
        </c:ser>
        <c:ser>
          <c:idx val="5"/>
          <c:order val="5"/>
          <c:tx>
            <c:strRef>
              <c:f>Sheet1!$G$1</c:f>
              <c:strCache>
                <c:ptCount val="1"/>
                <c:pt idx="0">
                  <c:v>Red</c:v>
                </c:pt>
              </c:strCache>
            </c:strRef>
          </c:tx>
          <c:spPr>
            <a:solidFill>
              <a:srgbClr val="D6001C"/>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Sheet1!$G$2:$G$21</c:f>
              <c:numCache>
                <c:formatCode>General</c:formatCode>
                <c:ptCount val="20"/>
                <c:pt idx="0" formatCode="0">
                  <c:v>26</c:v>
                </c:pt>
                <c:pt idx="2" formatCode="0">
                  <c:v>28</c:v>
                </c:pt>
                <c:pt idx="3" formatCode="0">
                  <c:v>17</c:v>
                </c:pt>
                <c:pt idx="4" formatCode="0">
                  <c:v>27</c:v>
                </c:pt>
                <c:pt idx="6" formatCode="0">
                  <c:v>28</c:v>
                </c:pt>
                <c:pt idx="7" formatCode="0">
                  <c:v>26</c:v>
                </c:pt>
                <c:pt idx="9" formatCode="0">
                  <c:v>12</c:v>
                </c:pt>
                <c:pt idx="10" formatCode="0">
                  <c:v>31</c:v>
                </c:pt>
                <c:pt idx="12" formatCode="0">
                  <c:v>30</c:v>
                </c:pt>
                <c:pt idx="13" formatCode="0">
                  <c:v>21</c:v>
                </c:pt>
                <c:pt idx="15" formatCode="0">
                  <c:v>25</c:v>
                </c:pt>
                <c:pt idx="16" formatCode="0">
                  <c:v>30</c:v>
                </c:pt>
                <c:pt idx="17" formatCode="0">
                  <c:v>25</c:v>
                </c:pt>
                <c:pt idx="19" formatCode="0">
                  <c:v>16</c:v>
                </c:pt>
              </c:numCache>
            </c:numRef>
          </c:val>
          <c:extLst>
            <c:ext xmlns:c16="http://schemas.microsoft.com/office/drawing/2014/chart" uri="{C3380CC4-5D6E-409C-BE32-E72D297353CC}">
              <c16:uniqueId val="{00000005-3FA7-4C82-9CFE-986D6526D6D5}"/>
            </c:ext>
          </c:extLst>
        </c:ser>
        <c:ser>
          <c:idx val="6"/>
          <c:order val="6"/>
          <c:tx>
            <c:strRef>
              <c:f>Sheet1!$H$1</c:f>
              <c:strCache>
                <c:ptCount val="1"/>
                <c:pt idx="0">
                  <c:v>Dark Red</c:v>
                </c:pt>
              </c:strCache>
            </c:strRef>
          </c:tx>
          <c:spPr>
            <a:solidFill>
              <a:srgbClr val="840B0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Sheet1!$H$2:$H$21</c:f>
              <c:numCache>
                <c:formatCode>General</c:formatCode>
                <c:ptCount val="20"/>
              </c:numCache>
            </c:numRef>
          </c:val>
          <c:extLst>
            <c:ext xmlns:c16="http://schemas.microsoft.com/office/drawing/2014/chart" uri="{C3380CC4-5D6E-409C-BE32-E72D297353CC}">
              <c16:uniqueId val="{00000006-3FA7-4C82-9CFE-986D6526D6D5}"/>
            </c:ext>
          </c:extLst>
        </c:ser>
        <c:dLbls>
          <c:showLegendKey val="0"/>
          <c:showVal val="0"/>
          <c:showCatName val="0"/>
          <c:showSerName val="0"/>
          <c:showPercent val="0"/>
          <c:showBubbleSize val="0"/>
        </c:dLbls>
        <c:gapWidth val="10"/>
        <c:overlap val="100"/>
        <c:axId val="-694277888"/>
        <c:axId val="-694389792"/>
      </c:barChart>
      <c:catAx>
        <c:axId val="-694277888"/>
        <c:scaling>
          <c:orientation val="maxMin"/>
        </c:scaling>
        <c:delete val="0"/>
        <c:axPos val="l"/>
        <c:numFmt formatCode="General" sourceLinked="0"/>
        <c:majorTickMark val="out"/>
        <c:minorTickMark val="none"/>
        <c:tickLblPos val="nextTo"/>
        <c:spPr>
          <a:ln>
            <a:noFill/>
          </a:ln>
        </c:spPr>
        <c:txPr>
          <a:bodyPr/>
          <a:lstStyle/>
          <a:p>
            <a:pPr>
              <a:defRPr sz="1200" baseline="0">
                <a:solidFill>
                  <a:schemeClr val="tx1"/>
                </a:solidFill>
                <a:latin typeface="Arial" charset="0"/>
                <a:cs typeface="Calibri (Body)"/>
              </a:defRPr>
            </a:pPr>
            <a:endParaRPr lang="en-US"/>
          </a:p>
        </c:txPr>
        <c:crossAx val="-694389792"/>
        <c:crosses val="autoZero"/>
        <c:auto val="1"/>
        <c:lblAlgn val="ctr"/>
        <c:lblOffset val="100"/>
        <c:noMultiLvlLbl val="0"/>
      </c:catAx>
      <c:valAx>
        <c:axId val="-694389792"/>
        <c:scaling>
          <c:orientation val="minMax"/>
        </c:scaling>
        <c:delete val="1"/>
        <c:axPos val="t"/>
        <c:numFmt formatCode="0%" sourceLinked="1"/>
        <c:majorTickMark val="out"/>
        <c:minorTickMark val="none"/>
        <c:tickLblPos val="none"/>
        <c:crossAx val="-694277888"/>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57121217563359"/>
          <c:y val="6.3872370384474034E-2"/>
          <c:w val="0.45923577696511103"/>
          <c:h val="0.931456319521212"/>
        </c:manualLayout>
      </c:layout>
      <c:barChart>
        <c:barDir val="bar"/>
        <c:grouping val="clustered"/>
        <c:varyColors val="0"/>
        <c:ser>
          <c:idx val="0"/>
          <c:order val="0"/>
          <c:tx>
            <c:strRef>
              <c:f>Sheet1!$B$1</c:f>
              <c:strCache>
                <c:ptCount val="1"/>
                <c:pt idx="0">
                  <c:v>Dark Gray</c:v>
                </c:pt>
              </c:strCache>
            </c:strRef>
          </c:tx>
          <c:spPr>
            <a:solidFill>
              <a:srgbClr val="009CDE"/>
            </a:solidFill>
          </c:spPr>
          <c:invertIfNegative val="0"/>
          <c:dPt>
            <c:idx val="4"/>
            <c:invertIfNegative val="0"/>
            <c:bubble3D val="0"/>
            <c:spPr>
              <a:solidFill>
                <a:srgbClr val="D6001C"/>
              </a:solidFill>
            </c:spPr>
            <c:extLst>
              <c:ext xmlns:c16="http://schemas.microsoft.com/office/drawing/2014/chart" uri="{C3380CC4-5D6E-409C-BE32-E72D297353CC}">
                <c16:uniqueId val="{00000001-9F65-4D16-922F-473F4F000429}"/>
              </c:ext>
            </c:extLst>
          </c:dPt>
          <c:dLbls>
            <c:spPr>
              <a:noFill/>
              <a:ln>
                <a:noFill/>
              </a:ln>
              <a:effectLst/>
            </c:spPr>
            <c:txPr>
              <a:bodyPr wrap="square" lIns="38100" tIns="19050" rIns="38100" bIns="19050" anchor="ctr">
                <a:spAutoFit/>
              </a:bodyPr>
              <a:lstStyle/>
              <a:p>
                <a:pPr>
                  <a:defRPr sz="16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My child's school is offering the option of attending school in person full-time</c:v>
                </c:pt>
                <c:pt idx="1">
                  <c:v>My child's school is offering the option of remote learning part-time and attending school part-time</c:v>
                </c:pt>
                <c:pt idx="2">
                  <c:v>My child's school is offering the option of remote learning full-time</c:v>
                </c:pt>
              </c:strCache>
            </c:strRef>
          </c:cat>
          <c:val>
            <c:numRef>
              <c:f>Sheet1!$B$2:$B$4</c:f>
              <c:numCache>
                <c:formatCode>General</c:formatCode>
                <c:ptCount val="3"/>
                <c:pt idx="0">
                  <c:v>18</c:v>
                </c:pt>
                <c:pt idx="1">
                  <c:v>68</c:v>
                </c:pt>
                <c:pt idx="2">
                  <c:v>53</c:v>
                </c:pt>
              </c:numCache>
            </c:numRef>
          </c:val>
          <c:extLst>
            <c:ext xmlns:c16="http://schemas.microsoft.com/office/drawing/2014/chart" uri="{C3380CC4-5D6E-409C-BE32-E72D297353CC}">
              <c16:uniqueId val="{00000002-9F65-4D16-922F-473F4F000429}"/>
            </c:ext>
          </c:extLst>
        </c:ser>
        <c:dLbls>
          <c:dLblPos val="inBase"/>
          <c:showLegendKey val="0"/>
          <c:showVal val="1"/>
          <c:showCatName val="0"/>
          <c:showSerName val="0"/>
          <c:showPercent val="0"/>
          <c:showBubbleSize val="0"/>
        </c:dLbls>
        <c:gapWidth val="25"/>
        <c:axId val="-689102416"/>
        <c:axId val="-689094480"/>
      </c:barChart>
      <c:catAx>
        <c:axId val="-689102416"/>
        <c:scaling>
          <c:orientation val="maxMin"/>
        </c:scaling>
        <c:delete val="0"/>
        <c:axPos val="l"/>
        <c:numFmt formatCode="General" sourceLinked="0"/>
        <c:majorTickMark val="out"/>
        <c:minorTickMark val="none"/>
        <c:tickLblPos val="nextTo"/>
        <c:spPr>
          <a:ln>
            <a:noFill/>
          </a:ln>
        </c:spPr>
        <c:txPr>
          <a:bodyPr anchor="ctr"/>
          <a:lstStyle/>
          <a:p>
            <a:pPr algn="r">
              <a:defRPr sz="1200" b="1">
                <a:solidFill>
                  <a:schemeClr val="tx1"/>
                </a:solidFill>
              </a:defRPr>
            </a:pPr>
            <a:endParaRPr lang="en-US"/>
          </a:p>
        </c:txPr>
        <c:crossAx val="-689094480"/>
        <c:crosses val="autoZero"/>
        <c:auto val="1"/>
        <c:lblAlgn val="ctr"/>
        <c:lblOffset val="100"/>
        <c:noMultiLvlLbl val="0"/>
      </c:catAx>
      <c:valAx>
        <c:axId val="-689094480"/>
        <c:scaling>
          <c:orientation val="minMax"/>
          <c:max val="100"/>
          <c:min val="0"/>
        </c:scaling>
        <c:delete val="1"/>
        <c:axPos val="t"/>
        <c:numFmt formatCode="General" sourceLinked="1"/>
        <c:majorTickMark val="out"/>
        <c:minorTickMark val="none"/>
        <c:tickLblPos val="nextTo"/>
        <c:crossAx val="-689102416"/>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975545594839425"/>
          <c:y val="6.38722671956935E-2"/>
          <c:w val="0.5690522457649474"/>
          <c:h val="0.931456319521212"/>
        </c:manualLayout>
      </c:layout>
      <c:barChart>
        <c:barDir val="bar"/>
        <c:grouping val="clustered"/>
        <c:varyColors val="0"/>
        <c:ser>
          <c:idx val="0"/>
          <c:order val="0"/>
          <c:tx>
            <c:strRef>
              <c:f>Sheet1!$B$1</c:f>
              <c:strCache>
                <c:ptCount val="1"/>
                <c:pt idx="0">
                  <c:v>Dark Gray</c:v>
                </c:pt>
              </c:strCache>
            </c:strRef>
          </c:tx>
          <c:spPr>
            <a:solidFill>
              <a:srgbClr val="009CDE"/>
            </a:solidFill>
          </c:spPr>
          <c:invertIfNegative val="0"/>
          <c:dPt>
            <c:idx val="4"/>
            <c:invertIfNegative val="0"/>
            <c:bubble3D val="0"/>
            <c:spPr>
              <a:solidFill>
                <a:srgbClr val="D6001C"/>
              </a:solidFill>
            </c:spPr>
            <c:extLst>
              <c:ext xmlns:c16="http://schemas.microsoft.com/office/drawing/2014/chart" uri="{C3380CC4-5D6E-409C-BE32-E72D297353CC}">
                <c16:uniqueId val="{00000001-764C-4BDE-80C1-AAEDB28A902F}"/>
              </c:ext>
            </c:extLst>
          </c:dPt>
          <c:dLbls>
            <c:spPr>
              <a:noFill/>
              <a:ln>
                <a:noFill/>
              </a:ln>
              <a:effectLst/>
            </c:spPr>
            <c:txPr>
              <a:bodyPr wrap="square" lIns="38100" tIns="19050" rIns="38100" bIns="19050" anchor="ctr">
                <a:spAutoFit/>
              </a:bodyPr>
              <a:lstStyle/>
              <a:p>
                <a:pPr>
                  <a:defRPr sz="16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My child is attending school in-person full-time</c:v>
                </c:pt>
                <c:pt idx="1">
                  <c:v>My child is remote learning part time and attending school part-time</c:v>
                </c:pt>
                <c:pt idx="2">
                  <c:v>My child is remote learning full-time</c:v>
                </c:pt>
              </c:strCache>
            </c:strRef>
          </c:cat>
          <c:val>
            <c:numRef>
              <c:f>Sheet1!$B$2:$B$4</c:f>
              <c:numCache>
                <c:formatCode>General</c:formatCode>
                <c:ptCount val="3"/>
                <c:pt idx="0">
                  <c:v>11</c:v>
                </c:pt>
                <c:pt idx="1">
                  <c:v>45</c:v>
                </c:pt>
                <c:pt idx="2">
                  <c:v>52</c:v>
                </c:pt>
              </c:numCache>
            </c:numRef>
          </c:val>
          <c:extLst>
            <c:ext xmlns:c16="http://schemas.microsoft.com/office/drawing/2014/chart" uri="{C3380CC4-5D6E-409C-BE32-E72D297353CC}">
              <c16:uniqueId val="{00000003-764C-4BDE-80C1-AAEDB28A902F}"/>
            </c:ext>
          </c:extLst>
        </c:ser>
        <c:dLbls>
          <c:dLblPos val="inBase"/>
          <c:showLegendKey val="0"/>
          <c:showVal val="1"/>
          <c:showCatName val="0"/>
          <c:showSerName val="0"/>
          <c:showPercent val="0"/>
          <c:showBubbleSize val="0"/>
        </c:dLbls>
        <c:gapWidth val="25"/>
        <c:axId val="-689102416"/>
        <c:axId val="-689094480"/>
      </c:barChart>
      <c:catAx>
        <c:axId val="-689102416"/>
        <c:scaling>
          <c:orientation val="maxMin"/>
        </c:scaling>
        <c:delete val="0"/>
        <c:axPos val="l"/>
        <c:numFmt formatCode="General" sourceLinked="0"/>
        <c:majorTickMark val="out"/>
        <c:minorTickMark val="none"/>
        <c:tickLblPos val="nextTo"/>
        <c:spPr>
          <a:ln>
            <a:noFill/>
          </a:ln>
        </c:spPr>
        <c:txPr>
          <a:bodyPr anchor="ctr"/>
          <a:lstStyle/>
          <a:p>
            <a:pPr algn="r">
              <a:defRPr sz="1200" b="1">
                <a:solidFill>
                  <a:schemeClr val="tx1"/>
                </a:solidFill>
              </a:defRPr>
            </a:pPr>
            <a:endParaRPr lang="en-US"/>
          </a:p>
        </c:txPr>
        <c:crossAx val="-689094480"/>
        <c:crosses val="autoZero"/>
        <c:auto val="1"/>
        <c:lblAlgn val="ctr"/>
        <c:lblOffset val="100"/>
        <c:noMultiLvlLbl val="0"/>
      </c:catAx>
      <c:valAx>
        <c:axId val="-689094480"/>
        <c:scaling>
          <c:orientation val="minMax"/>
          <c:max val="100"/>
          <c:min val="0"/>
        </c:scaling>
        <c:delete val="1"/>
        <c:axPos val="t"/>
        <c:numFmt formatCode="General" sourceLinked="1"/>
        <c:majorTickMark val="out"/>
        <c:minorTickMark val="none"/>
        <c:tickLblPos val="nextTo"/>
        <c:crossAx val="-689102416"/>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2365019839358862"/>
          <c:y val="2.34970169349892E-2"/>
          <c:w val="0.47634980160641133"/>
          <c:h val="0.931456319521212"/>
        </c:manualLayout>
      </c:layout>
      <c:barChart>
        <c:barDir val="bar"/>
        <c:grouping val="percentStacked"/>
        <c:varyColors val="0"/>
        <c:ser>
          <c:idx val="0"/>
          <c:order val="0"/>
          <c:tx>
            <c:strRef>
              <c:f>Sheet1!$B$1</c:f>
              <c:strCache>
                <c:ptCount val="1"/>
                <c:pt idx="0">
                  <c:v>Dark Blue</c:v>
                </c:pt>
              </c:strCache>
            </c:strRef>
          </c:tx>
          <c:spPr>
            <a:solidFill>
              <a:srgbClr val="10069F"/>
            </a:solidFill>
            <a:ln w="38100">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Ensuring your child does not fall behind academically</c:v>
                </c:pt>
                <c:pt idx="1">
                  <c:v>Ensuring your child feels safe and emotionally at ease during this time</c:v>
                </c:pt>
                <c:pt idx="2">
                  <c:v>Your child contracting the coronavirus</c:v>
                </c:pt>
                <c:pt idx="3">
                  <c:v>Ensuring your child is on track to go to college or the world of work*</c:v>
                </c:pt>
                <c:pt idx="4">
                  <c:v>Ensuring your child is on track to graduate from high school*</c:v>
                </c:pt>
                <c:pt idx="5">
                  <c:v>Other family members contracting the coronavirus</c:v>
                </c:pt>
              </c:strCache>
            </c:strRef>
          </c:cat>
          <c:val>
            <c:numRef>
              <c:f>Sheet1!$B$2:$B$7</c:f>
              <c:numCache>
                <c:formatCode>0</c:formatCode>
                <c:ptCount val="6"/>
                <c:pt idx="0">
                  <c:v>64</c:v>
                </c:pt>
                <c:pt idx="1">
                  <c:v>58</c:v>
                </c:pt>
                <c:pt idx="2">
                  <c:v>57</c:v>
                </c:pt>
                <c:pt idx="3" formatCode="General">
                  <c:v>55</c:v>
                </c:pt>
                <c:pt idx="4">
                  <c:v>55</c:v>
                </c:pt>
                <c:pt idx="5">
                  <c:v>53</c:v>
                </c:pt>
              </c:numCache>
            </c:numRef>
          </c:val>
          <c:extLst>
            <c:ext xmlns:c16="http://schemas.microsoft.com/office/drawing/2014/chart" uri="{C3380CC4-5D6E-409C-BE32-E72D297353CC}">
              <c16:uniqueId val="{00000000-6FA3-4299-B089-C79F46E37B52}"/>
            </c:ext>
          </c:extLst>
        </c:ser>
        <c:ser>
          <c:idx val="1"/>
          <c:order val="1"/>
          <c:tx>
            <c:strRef>
              <c:f>Sheet1!$C$1</c:f>
              <c:strCache>
                <c:ptCount val="1"/>
                <c:pt idx="0">
                  <c:v>Blue</c:v>
                </c:pt>
              </c:strCache>
            </c:strRef>
          </c:tx>
          <c:spPr>
            <a:solidFill>
              <a:srgbClr val="009CDE"/>
            </a:solidFill>
            <a:ln w="38100">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Ensuring your child does not fall behind academically</c:v>
                </c:pt>
                <c:pt idx="1">
                  <c:v>Ensuring your child feels safe and emotionally at ease during this time</c:v>
                </c:pt>
                <c:pt idx="2">
                  <c:v>Your child contracting the coronavirus</c:v>
                </c:pt>
                <c:pt idx="3">
                  <c:v>Ensuring your child is on track to go to college or the world of work*</c:v>
                </c:pt>
                <c:pt idx="4">
                  <c:v>Ensuring your child is on track to graduate from high school*</c:v>
                </c:pt>
                <c:pt idx="5">
                  <c:v>Other family members contracting the coronavirus</c:v>
                </c:pt>
              </c:strCache>
            </c:strRef>
          </c:cat>
          <c:val>
            <c:numRef>
              <c:f>Sheet1!$C$2:$C$7</c:f>
              <c:numCache>
                <c:formatCode>0</c:formatCode>
                <c:ptCount val="6"/>
                <c:pt idx="0">
                  <c:v>27</c:v>
                </c:pt>
                <c:pt idx="1">
                  <c:v>33</c:v>
                </c:pt>
                <c:pt idx="2">
                  <c:v>31</c:v>
                </c:pt>
                <c:pt idx="3">
                  <c:v>30</c:v>
                </c:pt>
                <c:pt idx="4">
                  <c:v>28</c:v>
                </c:pt>
                <c:pt idx="5">
                  <c:v>34</c:v>
                </c:pt>
              </c:numCache>
            </c:numRef>
          </c:val>
          <c:extLst>
            <c:ext xmlns:c16="http://schemas.microsoft.com/office/drawing/2014/chart" uri="{C3380CC4-5D6E-409C-BE32-E72D297353CC}">
              <c16:uniqueId val="{00000001-6FA3-4299-B089-C79F46E37B52}"/>
            </c:ext>
          </c:extLst>
        </c:ser>
        <c:ser>
          <c:idx val="2"/>
          <c:order val="2"/>
          <c:tx>
            <c:strRef>
              <c:f>Sheet1!$D$1</c:f>
              <c:strCache>
                <c:ptCount val="1"/>
                <c:pt idx="0">
                  <c:v>Green</c:v>
                </c:pt>
              </c:strCache>
            </c:strRef>
          </c:tx>
          <c:spPr>
            <a:solidFill>
              <a:srgbClr val="72BF44"/>
            </a:solidFill>
            <a:ln w="4445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Ensuring your child does not fall behind academically</c:v>
                </c:pt>
                <c:pt idx="1">
                  <c:v>Ensuring your child feels safe and emotionally at ease during this time</c:v>
                </c:pt>
                <c:pt idx="2">
                  <c:v>Your child contracting the coronavirus</c:v>
                </c:pt>
                <c:pt idx="3">
                  <c:v>Ensuring your child is on track to go to college or the world of work*</c:v>
                </c:pt>
                <c:pt idx="4">
                  <c:v>Ensuring your child is on track to graduate from high school*</c:v>
                </c:pt>
                <c:pt idx="5">
                  <c:v>Other family members contracting the coronavirus</c:v>
                </c:pt>
              </c:strCache>
            </c:strRef>
          </c:cat>
          <c:val>
            <c:numRef>
              <c:f>Sheet1!$D$2:$D$7</c:f>
              <c:numCache>
                <c:formatCode>General</c:formatCode>
                <c:ptCount val="6"/>
              </c:numCache>
            </c:numRef>
          </c:val>
          <c:extLst>
            <c:ext xmlns:c16="http://schemas.microsoft.com/office/drawing/2014/chart" uri="{C3380CC4-5D6E-409C-BE32-E72D297353CC}">
              <c16:uniqueId val="{00000002-6FA3-4299-B089-C79F46E37B52}"/>
            </c:ext>
          </c:extLst>
        </c:ser>
        <c:ser>
          <c:idx val="3"/>
          <c:order val="3"/>
          <c:tx>
            <c:strRef>
              <c:f>Sheet1!$E$1</c:f>
              <c:strCache>
                <c:ptCount val="1"/>
                <c:pt idx="0">
                  <c:v>Gray</c:v>
                </c:pt>
              </c:strCache>
            </c:strRef>
          </c:tx>
          <c:spPr>
            <a:solidFill>
              <a:srgbClr val="5E5F5C">
                <a:lumMod val="40000"/>
                <a:lumOff val="60000"/>
              </a:srgbClr>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3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Ensuring your child does not fall behind academically</c:v>
                </c:pt>
                <c:pt idx="1">
                  <c:v>Ensuring your child feels safe and emotionally at ease during this time</c:v>
                </c:pt>
                <c:pt idx="2">
                  <c:v>Your child contracting the coronavirus</c:v>
                </c:pt>
                <c:pt idx="3">
                  <c:v>Ensuring your child is on track to go to college or the world of work*</c:v>
                </c:pt>
                <c:pt idx="4">
                  <c:v>Ensuring your child is on track to graduate from high school*</c:v>
                </c:pt>
                <c:pt idx="5">
                  <c:v>Other family members contracting the coronavirus</c:v>
                </c:pt>
              </c:strCache>
            </c:strRef>
          </c:cat>
          <c:val>
            <c:numRef>
              <c:f>Sheet1!$E$2:$E$7</c:f>
              <c:numCache>
                <c:formatCode>General</c:formatCode>
                <c:ptCount val="6"/>
              </c:numCache>
            </c:numRef>
          </c:val>
          <c:extLst>
            <c:ext xmlns:c16="http://schemas.microsoft.com/office/drawing/2014/chart" uri="{C3380CC4-5D6E-409C-BE32-E72D297353CC}">
              <c16:uniqueId val="{00000003-6FA3-4299-B089-C79F46E37B52}"/>
            </c:ext>
          </c:extLst>
        </c:ser>
        <c:ser>
          <c:idx val="4"/>
          <c:order val="4"/>
          <c:tx>
            <c:strRef>
              <c:f>Sheet1!$F$1</c:f>
              <c:strCache>
                <c:ptCount val="1"/>
                <c:pt idx="0">
                  <c:v>Orange</c:v>
                </c:pt>
              </c:strCache>
            </c:strRef>
          </c:tx>
          <c:spPr>
            <a:solidFill>
              <a:srgbClr val="F0A43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Ensuring your child does not fall behind academically</c:v>
                </c:pt>
                <c:pt idx="1">
                  <c:v>Ensuring your child feels safe and emotionally at ease during this time</c:v>
                </c:pt>
                <c:pt idx="2">
                  <c:v>Your child contracting the coronavirus</c:v>
                </c:pt>
                <c:pt idx="3">
                  <c:v>Ensuring your child is on track to go to college or the world of work*</c:v>
                </c:pt>
                <c:pt idx="4">
                  <c:v>Ensuring your child is on track to graduate from high school*</c:v>
                </c:pt>
                <c:pt idx="5">
                  <c:v>Other family members contracting the coronavirus</c:v>
                </c:pt>
              </c:strCache>
            </c:strRef>
          </c:cat>
          <c:val>
            <c:numRef>
              <c:f>Sheet1!$F$2:$F$7</c:f>
              <c:numCache>
                <c:formatCode>General</c:formatCode>
                <c:ptCount val="6"/>
              </c:numCache>
            </c:numRef>
          </c:val>
          <c:extLst>
            <c:ext xmlns:c16="http://schemas.microsoft.com/office/drawing/2014/chart" uri="{C3380CC4-5D6E-409C-BE32-E72D297353CC}">
              <c16:uniqueId val="{00000004-6FA3-4299-B089-C79F46E37B52}"/>
            </c:ext>
          </c:extLst>
        </c:ser>
        <c:ser>
          <c:idx val="5"/>
          <c:order val="5"/>
          <c:tx>
            <c:strRef>
              <c:f>Sheet1!$G$1</c:f>
              <c:strCache>
                <c:ptCount val="1"/>
                <c:pt idx="0">
                  <c:v>Red</c:v>
                </c:pt>
              </c:strCache>
            </c:strRef>
          </c:tx>
          <c:spPr>
            <a:solidFill>
              <a:srgbClr val="D6001C"/>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Ensuring your child does not fall behind academically</c:v>
                </c:pt>
                <c:pt idx="1">
                  <c:v>Ensuring your child feels safe and emotionally at ease during this time</c:v>
                </c:pt>
                <c:pt idx="2">
                  <c:v>Your child contracting the coronavirus</c:v>
                </c:pt>
                <c:pt idx="3">
                  <c:v>Ensuring your child is on track to go to college or the world of work*</c:v>
                </c:pt>
                <c:pt idx="4">
                  <c:v>Ensuring your child is on track to graduate from high school*</c:v>
                </c:pt>
                <c:pt idx="5">
                  <c:v>Other family members contracting the coronavirus</c:v>
                </c:pt>
              </c:strCache>
            </c:strRef>
          </c:cat>
          <c:val>
            <c:numRef>
              <c:f>Sheet1!$G$2:$G$7</c:f>
              <c:numCache>
                <c:formatCode>0</c:formatCode>
                <c:ptCount val="6"/>
                <c:pt idx="0">
                  <c:v>9</c:v>
                </c:pt>
                <c:pt idx="1">
                  <c:v>10</c:v>
                </c:pt>
                <c:pt idx="2">
                  <c:v>12</c:v>
                </c:pt>
                <c:pt idx="3" formatCode="General">
                  <c:v>14</c:v>
                </c:pt>
                <c:pt idx="4">
                  <c:v>17</c:v>
                </c:pt>
                <c:pt idx="5">
                  <c:v>13</c:v>
                </c:pt>
              </c:numCache>
            </c:numRef>
          </c:val>
          <c:extLst>
            <c:ext xmlns:c16="http://schemas.microsoft.com/office/drawing/2014/chart" uri="{C3380CC4-5D6E-409C-BE32-E72D297353CC}">
              <c16:uniqueId val="{00000005-6FA3-4299-B089-C79F46E37B52}"/>
            </c:ext>
          </c:extLst>
        </c:ser>
        <c:ser>
          <c:idx val="6"/>
          <c:order val="6"/>
          <c:tx>
            <c:strRef>
              <c:f>Sheet1!$H$1</c:f>
              <c:strCache>
                <c:ptCount val="1"/>
                <c:pt idx="0">
                  <c:v>Dark Red</c:v>
                </c:pt>
              </c:strCache>
            </c:strRef>
          </c:tx>
          <c:spPr>
            <a:solidFill>
              <a:srgbClr val="840B0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Ensuring your child does not fall behind academically</c:v>
                </c:pt>
                <c:pt idx="1">
                  <c:v>Ensuring your child feels safe and emotionally at ease during this time</c:v>
                </c:pt>
                <c:pt idx="2">
                  <c:v>Your child contracting the coronavirus</c:v>
                </c:pt>
                <c:pt idx="3">
                  <c:v>Ensuring your child is on track to go to college or the world of work*</c:v>
                </c:pt>
                <c:pt idx="4">
                  <c:v>Ensuring your child is on track to graduate from high school*</c:v>
                </c:pt>
                <c:pt idx="5">
                  <c:v>Other family members contracting the coronavirus</c:v>
                </c:pt>
              </c:strCache>
            </c:strRef>
          </c:cat>
          <c:val>
            <c:numRef>
              <c:f>Sheet1!$H$2:$H$7</c:f>
              <c:numCache>
                <c:formatCode>General</c:formatCode>
                <c:ptCount val="6"/>
              </c:numCache>
            </c:numRef>
          </c:val>
          <c:extLst>
            <c:ext xmlns:c16="http://schemas.microsoft.com/office/drawing/2014/chart" uri="{C3380CC4-5D6E-409C-BE32-E72D297353CC}">
              <c16:uniqueId val="{00000006-6FA3-4299-B089-C79F46E37B52}"/>
            </c:ext>
          </c:extLst>
        </c:ser>
        <c:dLbls>
          <c:showLegendKey val="0"/>
          <c:showVal val="0"/>
          <c:showCatName val="0"/>
          <c:showSerName val="0"/>
          <c:showPercent val="0"/>
          <c:showBubbleSize val="0"/>
        </c:dLbls>
        <c:gapWidth val="10"/>
        <c:overlap val="100"/>
        <c:axId val="-694226448"/>
        <c:axId val="-694221968"/>
      </c:barChart>
      <c:catAx>
        <c:axId val="-694226448"/>
        <c:scaling>
          <c:orientation val="maxMin"/>
        </c:scaling>
        <c:delete val="0"/>
        <c:axPos val="l"/>
        <c:numFmt formatCode="General" sourceLinked="0"/>
        <c:majorTickMark val="out"/>
        <c:minorTickMark val="none"/>
        <c:tickLblPos val="nextTo"/>
        <c:spPr>
          <a:ln>
            <a:noFill/>
          </a:ln>
        </c:spPr>
        <c:txPr>
          <a:bodyPr/>
          <a:lstStyle/>
          <a:p>
            <a:pPr algn="r">
              <a:defRPr sz="1300" b="1" baseline="0">
                <a:solidFill>
                  <a:schemeClr val="tx1"/>
                </a:solidFill>
                <a:latin typeface="Arial" charset="0"/>
                <a:cs typeface="Calibri (Body)"/>
              </a:defRPr>
            </a:pPr>
            <a:endParaRPr lang="en-US"/>
          </a:p>
        </c:txPr>
        <c:crossAx val="-694221968"/>
        <c:crosses val="autoZero"/>
        <c:auto val="1"/>
        <c:lblAlgn val="ctr"/>
        <c:lblOffset val="100"/>
        <c:noMultiLvlLbl val="0"/>
      </c:catAx>
      <c:valAx>
        <c:axId val="-694221968"/>
        <c:scaling>
          <c:orientation val="minMax"/>
        </c:scaling>
        <c:delete val="1"/>
        <c:axPos val="t"/>
        <c:numFmt formatCode="0%" sourceLinked="1"/>
        <c:majorTickMark val="out"/>
        <c:minorTickMark val="none"/>
        <c:tickLblPos val="none"/>
        <c:crossAx val="-694226448"/>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70859237058"/>
          <c:y val="2.34970169349892E-2"/>
          <c:w val="0.80029140762941997"/>
          <c:h val="0.931456319521212"/>
        </c:manualLayout>
      </c:layout>
      <c:barChart>
        <c:barDir val="bar"/>
        <c:grouping val="percentStacked"/>
        <c:varyColors val="0"/>
        <c:ser>
          <c:idx val="0"/>
          <c:order val="0"/>
          <c:tx>
            <c:strRef>
              <c:f>Sheet1!$B$1</c:f>
              <c:strCache>
                <c:ptCount val="1"/>
                <c:pt idx="0">
                  <c:v>Dark Blue</c:v>
                </c:pt>
              </c:strCache>
            </c:strRef>
          </c:tx>
          <c:spPr>
            <a:solidFill>
              <a:srgbClr val="0F2D52"/>
            </a:solidFill>
            <a:ln w="44450">
              <a:solidFill>
                <a:schemeClr val="bg1"/>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Sheet1!$B$2:$B$21</c:f>
              <c:numCache>
                <c:formatCode>General</c:formatCode>
                <c:ptCount val="20"/>
              </c:numCache>
            </c:numRef>
          </c:val>
          <c:extLst>
            <c:ext xmlns:c16="http://schemas.microsoft.com/office/drawing/2014/chart" uri="{C3380CC4-5D6E-409C-BE32-E72D297353CC}">
              <c16:uniqueId val="{00000000-3FA7-4C82-9CFE-986D6526D6D5}"/>
            </c:ext>
          </c:extLst>
        </c:ser>
        <c:ser>
          <c:idx val="1"/>
          <c:order val="1"/>
          <c:tx>
            <c:strRef>
              <c:f>Sheet1!$C$1</c:f>
              <c:strCache>
                <c:ptCount val="1"/>
                <c:pt idx="0">
                  <c:v>Blue</c:v>
                </c:pt>
              </c:strCache>
            </c:strRef>
          </c:tx>
          <c:spPr>
            <a:solidFill>
              <a:srgbClr val="009CDE"/>
            </a:solidFill>
            <a:ln w="38100">
              <a:solidFill>
                <a:srgbClr val="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Sheet1!$C$2:$C$21</c:f>
              <c:numCache>
                <c:formatCode>General</c:formatCode>
                <c:ptCount val="20"/>
                <c:pt idx="0" formatCode="0">
                  <c:v>47</c:v>
                </c:pt>
                <c:pt idx="2" formatCode="0">
                  <c:v>46</c:v>
                </c:pt>
                <c:pt idx="3" formatCode="0">
                  <c:v>54</c:v>
                </c:pt>
                <c:pt idx="4" formatCode="0">
                  <c:v>53</c:v>
                </c:pt>
                <c:pt idx="6" formatCode="0">
                  <c:v>51</c:v>
                </c:pt>
                <c:pt idx="7" formatCode="0">
                  <c:v>45</c:v>
                </c:pt>
                <c:pt idx="9" formatCode="0">
                  <c:v>54</c:v>
                </c:pt>
                <c:pt idx="10" formatCode="0">
                  <c:v>56</c:v>
                </c:pt>
                <c:pt idx="12" formatCode="0">
                  <c:v>47</c:v>
                </c:pt>
                <c:pt idx="13" formatCode="0">
                  <c:v>46</c:v>
                </c:pt>
                <c:pt idx="15" formatCode="0">
                  <c:v>48</c:v>
                </c:pt>
                <c:pt idx="16" formatCode="0">
                  <c:v>40</c:v>
                </c:pt>
                <c:pt idx="17" formatCode="0">
                  <c:v>53</c:v>
                </c:pt>
                <c:pt idx="19" formatCode="0">
                  <c:v>61</c:v>
                </c:pt>
              </c:numCache>
            </c:numRef>
          </c:val>
          <c:extLst>
            <c:ext xmlns:c16="http://schemas.microsoft.com/office/drawing/2014/chart" uri="{C3380CC4-5D6E-409C-BE32-E72D297353CC}">
              <c16:uniqueId val="{00000001-3FA7-4C82-9CFE-986D6526D6D5}"/>
            </c:ext>
          </c:extLst>
        </c:ser>
        <c:ser>
          <c:idx val="2"/>
          <c:order val="2"/>
          <c:tx>
            <c:strRef>
              <c:f>Sheet1!$D$1</c:f>
              <c:strCache>
                <c:ptCount val="1"/>
                <c:pt idx="0">
                  <c:v>Green</c:v>
                </c:pt>
              </c:strCache>
            </c:strRef>
          </c:tx>
          <c:spPr>
            <a:solidFill>
              <a:srgbClr val="009CDE">
                <a:lumMod val="40000"/>
                <a:lumOff val="60000"/>
              </a:srgbClr>
            </a:solidFill>
            <a:ln w="4445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Sheet1!$D$2:$D$21</c:f>
              <c:numCache>
                <c:formatCode>General</c:formatCode>
                <c:ptCount val="20"/>
                <c:pt idx="0" formatCode="0">
                  <c:v>26</c:v>
                </c:pt>
                <c:pt idx="2" formatCode="0">
                  <c:v>27</c:v>
                </c:pt>
                <c:pt idx="3" formatCode="0">
                  <c:v>20</c:v>
                </c:pt>
                <c:pt idx="4" formatCode="0">
                  <c:v>22</c:v>
                </c:pt>
                <c:pt idx="6" formatCode="0">
                  <c:v>22</c:v>
                </c:pt>
                <c:pt idx="7" formatCode="0">
                  <c:v>28</c:v>
                </c:pt>
                <c:pt idx="9">
                  <c:v>19</c:v>
                </c:pt>
                <c:pt idx="10">
                  <c:v>24</c:v>
                </c:pt>
                <c:pt idx="12">
                  <c:v>25</c:v>
                </c:pt>
                <c:pt idx="13">
                  <c:v>29</c:v>
                </c:pt>
                <c:pt idx="15">
                  <c:v>24</c:v>
                </c:pt>
                <c:pt idx="16">
                  <c:v>33</c:v>
                </c:pt>
                <c:pt idx="17">
                  <c:v>23</c:v>
                </c:pt>
                <c:pt idx="19">
                  <c:v>22</c:v>
                </c:pt>
              </c:numCache>
            </c:numRef>
          </c:val>
          <c:extLst>
            <c:ext xmlns:c16="http://schemas.microsoft.com/office/drawing/2014/chart" uri="{C3380CC4-5D6E-409C-BE32-E72D297353CC}">
              <c16:uniqueId val="{00000002-3FA7-4C82-9CFE-986D6526D6D5}"/>
            </c:ext>
          </c:extLst>
        </c:ser>
        <c:ser>
          <c:idx val="3"/>
          <c:order val="3"/>
          <c:tx>
            <c:strRef>
              <c:f>Sheet1!$E$1</c:f>
              <c:strCache>
                <c:ptCount val="1"/>
                <c:pt idx="0">
                  <c:v>Gray</c:v>
                </c:pt>
              </c:strCache>
            </c:strRef>
          </c:tx>
          <c:spPr>
            <a:solidFill>
              <a:srgbClr val="5E5F5C">
                <a:lumMod val="40000"/>
                <a:lumOff val="60000"/>
              </a:srgbClr>
            </a:solidFill>
            <a:ln w="38100">
              <a:solidFill>
                <a:sysClr val="window" lastClr="FFFFFF"/>
              </a:solidFill>
            </a:ln>
          </c:spPr>
          <c:invertIfNegative val="0"/>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Sheet1!$E$2:$E$21</c:f>
              <c:numCache>
                <c:formatCode>General</c:formatCode>
                <c:ptCount val="20"/>
                <c:pt idx="0" formatCode="0">
                  <c:v>0</c:v>
                </c:pt>
                <c:pt idx="2" formatCode="0">
                  <c:v>0</c:v>
                </c:pt>
                <c:pt idx="3" formatCode="0">
                  <c:v>0</c:v>
                </c:pt>
                <c:pt idx="4" formatCode="0">
                  <c:v>0</c:v>
                </c:pt>
                <c:pt idx="6" formatCode="0">
                  <c:v>0</c:v>
                </c:pt>
                <c:pt idx="7" formatCode="0">
                  <c:v>0</c:v>
                </c:pt>
                <c:pt idx="9" formatCode="0">
                  <c:v>0</c:v>
                </c:pt>
                <c:pt idx="10" formatCode="0">
                  <c:v>0</c:v>
                </c:pt>
                <c:pt idx="12" formatCode="0">
                  <c:v>0</c:v>
                </c:pt>
                <c:pt idx="13" formatCode="0">
                  <c:v>0</c:v>
                </c:pt>
                <c:pt idx="15" formatCode="0">
                  <c:v>0</c:v>
                </c:pt>
                <c:pt idx="16" formatCode="0">
                  <c:v>0</c:v>
                </c:pt>
                <c:pt idx="17" formatCode="0">
                  <c:v>0</c:v>
                </c:pt>
                <c:pt idx="19" formatCode="0">
                  <c:v>0</c:v>
                </c:pt>
              </c:numCache>
            </c:numRef>
          </c:val>
          <c:extLst>
            <c:ext xmlns:c16="http://schemas.microsoft.com/office/drawing/2014/chart" uri="{C3380CC4-5D6E-409C-BE32-E72D297353CC}">
              <c16:uniqueId val="{00000003-3FA7-4C82-9CFE-986D6526D6D5}"/>
            </c:ext>
          </c:extLst>
        </c:ser>
        <c:ser>
          <c:idx val="4"/>
          <c:order val="4"/>
          <c:tx>
            <c:strRef>
              <c:f>Sheet1!$F$1</c:f>
              <c:strCache>
                <c:ptCount val="1"/>
                <c:pt idx="0">
                  <c:v>Orange</c:v>
                </c:pt>
              </c:strCache>
            </c:strRef>
          </c:tx>
          <c:spPr>
            <a:solidFill>
              <a:srgbClr val="F0A43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Sheet1!$F$2:$F$21</c:f>
              <c:numCache>
                <c:formatCode>General</c:formatCode>
                <c:ptCount val="20"/>
              </c:numCache>
            </c:numRef>
          </c:val>
          <c:extLst>
            <c:ext xmlns:c16="http://schemas.microsoft.com/office/drawing/2014/chart" uri="{C3380CC4-5D6E-409C-BE32-E72D297353CC}">
              <c16:uniqueId val="{00000004-3FA7-4C82-9CFE-986D6526D6D5}"/>
            </c:ext>
          </c:extLst>
        </c:ser>
        <c:ser>
          <c:idx val="5"/>
          <c:order val="5"/>
          <c:tx>
            <c:strRef>
              <c:f>Sheet1!$G$1</c:f>
              <c:strCache>
                <c:ptCount val="1"/>
                <c:pt idx="0">
                  <c:v>Red</c:v>
                </c:pt>
              </c:strCache>
            </c:strRef>
          </c:tx>
          <c:spPr>
            <a:solidFill>
              <a:srgbClr val="D6001C"/>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Sheet1!$G$2:$G$21</c:f>
              <c:numCache>
                <c:formatCode>General</c:formatCode>
                <c:ptCount val="20"/>
                <c:pt idx="0" formatCode="0">
                  <c:v>27</c:v>
                </c:pt>
                <c:pt idx="2" formatCode="0">
                  <c:v>27</c:v>
                </c:pt>
                <c:pt idx="3" formatCode="0">
                  <c:v>26</c:v>
                </c:pt>
                <c:pt idx="4" formatCode="0">
                  <c:v>25</c:v>
                </c:pt>
                <c:pt idx="6" formatCode="0">
                  <c:v>27</c:v>
                </c:pt>
                <c:pt idx="7" formatCode="0">
                  <c:v>27</c:v>
                </c:pt>
                <c:pt idx="9" formatCode="0">
                  <c:v>27</c:v>
                </c:pt>
                <c:pt idx="10" formatCode="0">
                  <c:v>20</c:v>
                </c:pt>
                <c:pt idx="12" formatCode="0">
                  <c:v>28</c:v>
                </c:pt>
                <c:pt idx="13" formatCode="0">
                  <c:v>25</c:v>
                </c:pt>
                <c:pt idx="15" formatCode="0">
                  <c:v>28</c:v>
                </c:pt>
                <c:pt idx="16" formatCode="0">
                  <c:v>27</c:v>
                </c:pt>
                <c:pt idx="17" formatCode="0">
                  <c:v>24</c:v>
                </c:pt>
                <c:pt idx="19" formatCode="0">
                  <c:v>17</c:v>
                </c:pt>
              </c:numCache>
            </c:numRef>
          </c:val>
          <c:extLst>
            <c:ext xmlns:c16="http://schemas.microsoft.com/office/drawing/2014/chart" uri="{C3380CC4-5D6E-409C-BE32-E72D297353CC}">
              <c16:uniqueId val="{00000005-3FA7-4C82-9CFE-986D6526D6D5}"/>
            </c:ext>
          </c:extLst>
        </c:ser>
        <c:ser>
          <c:idx val="6"/>
          <c:order val="6"/>
          <c:tx>
            <c:strRef>
              <c:f>Sheet1!$H$1</c:f>
              <c:strCache>
                <c:ptCount val="1"/>
                <c:pt idx="0">
                  <c:v>Dark Red</c:v>
                </c:pt>
              </c:strCache>
            </c:strRef>
          </c:tx>
          <c:spPr>
            <a:solidFill>
              <a:srgbClr val="840B0D"/>
            </a:solidFill>
            <a:ln w="38100">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Overall</c:v>
                </c:pt>
                <c:pt idx="2">
                  <c:v>White</c:v>
                </c:pt>
                <c:pt idx="3">
                  <c:v>Black</c:v>
                </c:pt>
                <c:pt idx="4">
                  <c:v>Latinx</c:v>
                </c:pt>
                <c:pt idx="6">
                  <c:v>&lt;$50,000 HHI</c:v>
                </c:pt>
                <c:pt idx="7">
                  <c:v>$50,000+ HHI</c:v>
                </c:pt>
                <c:pt idx="9">
                  <c:v>Black low-income</c:v>
                </c:pt>
                <c:pt idx="10">
                  <c:v>Latinx low-income</c:v>
                </c:pt>
                <c:pt idx="12">
                  <c:v>Non-College</c:v>
                </c:pt>
                <c:pt idx="13">
                  <c:v>College</c:v>
                </c:pt>
                <c:pt idx="15">
                  <c:v>North</c:v>
                </c:pt>
                <c:pt idx="16">
                  <c:v>Central</c:v>
                </c:pt>
                <c:pt idx="17">
                  <c:v>South</c:v>
                </c:pt>
                <c:pt idx="19">
                  <c:v>No English at home</c:v>
                </c:pt>
              </c:strCache>
            </c:strRef>
          </c:cat>
          <c:val>
            <c:numRef>
              <c:f>Sheet1!$H$2:$H$21</c:f>
              <c:numCache>
                <c:formatCode>General</c:formatCode>
                <c:ptCount val="20"/>
              </c:numCache>
            </c:numRef>
          </c:val>
          <c:extLst>
            <c:ext xmlns:c16="http://schemas.microsoft.com/office/drawing/2014/chart" uri="{C3380CC4-5D6E-409C-BE32-E72D297353CC}">
              <c16:uniqueId val="{00000006-3FA7-4C82-9CFE-986D6526D6D5}"/>
            </c:ext>
          </c:extLst>
        </c:ser>
        <c:dLbls>
          <c:showLegendKey val="0"/>
          <c:showVal val="0"/>
          <c:showCatName val="0"/>
          <c:showSerName val="0"/>
          <c:showPercent val="0"/>
          <c:showBubbleSize val="0"/>
        </c:dLbls>
        <c:gapWidth val="10"/>
        <c:overlap val="100"/>
        <c:axId val="-694277888"/>
        <c:axId val="-694389792"/>
      </c:barChart>
      <c:catAx>
        <c:axId val="-694277888"/>
        <c:scaling>
          <c:orientation val="maxMin"/>
        </c:scaling>
        <c:delete val="0"/>
        <c:axPos val="l"/>
        <c:numFmt formatCode="General" sourceLinked="0"/>
        <c:majorTickMark val="out"/>
        <c:minorTickMark val="none"/>
        <c:tickLblPos val="nextTo"/>
        <c:spPr>
          <a:ln>
            <a:noFill/>
          </a:ln>
        </c:spPr>
        <c:txPr>
          <a:bodyPr/>
          <a:lstStyle/>
          <a:p>
            <a:pPr>
              <a:defRPr sz="1200" baseline="0">
                <a:solidFill>
                  <a:schemeClr val="tx1"/>
                </a:solidFill>
                <a:latin typeface="Arial" charset="0"/>
                <a:cs typeface="Calibri (Body)"/>
              </a:defRPr>
            </a:pPr>
            <a:endParaRPr lang="en-US"/>
          </a:p>
        </c:txPr>
        <c:crossAx val="-694389792"/>
        <c:crosses val="autoZero"/>
        <c:auto val="1"/>
        <c:lblAlgn val="ctr"/>
        <c:lblOffset val="100"/>
        <c:noMultiLvlLbl val="0"/>
      </c:catAx>
      <c:valAx>
        <c:axId val="-694389792"/>
        <c:scaling>
          <c:orientation val="minMax"/>
        </c:scaling>
        <c:delete val="1"/>
        <c:axPos val="t"/>
        <c:numFmt formatCode="0%" sourceLinked="1"/>
        <c:majorTickMark val="out"/>
        <c:minorTickMark val="none"/>
        <c:tickLblPos val="none"/>
        <c:crossAx val="-694277888"/>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069133780490468"/>
          <c:y val="2.6629308527400499E-2"/>
          <c:w val="0.40930866219509537"/>
          <c:h val="0.931456319521212"/>
        </c:manualLayout>
      </c:layout>
      <c:barChart>
        <c:barDir val="bar"/>
        <c:grouping val="clustered"/>
        <c:varyColors val="0"/>
        <c:ser>
          <c:idx val="1"/>
          <c:order val="1"/>
          <c:tx>
            <c:strRef>
              <c:f>Sheet1!$C$1</c:f>
              <c:strCache>
                <c:ptCount val="1"/>
                <c:pt idx="0">
                  <c:v>Blue</c:v>
                </c:pt>
              </c:strCache>
            </c:strRef>
          </c:tx>
          <c:spPr>
            <a:solidFill>
              <a:srgbClr val="009CDE"/>
            </a:solidFill>
            <a:ln w="0">
              <a:noFill/>
            </a:ln>
          </c:spPr>
          <c:invertIfNegative val="0"/>
          <c:dLbls>
            <c:dLbl>
              <c:idx val="0"/>
              <c:spPr>
                <a:noFill/>
                <a:ln>
                  <a:noFill/>
                </a:ln>
                <a:effectLst/>
              </c:spPr>
              <c:txPr>
                <a:bodyPr wrap="square" lIns="38100" tIns="19050" rIns="38100" bIns="19050" anchor="ctr" anchorCtr="0">
                  <a:spAutoFit/>
                </a:bodyPr>
                <a:lstStyle/>
                <a:p>
                  <a:pPr algn="ctr">
                    <a:defRPr lang="en-US" sz="1600" b="1" i="0" u="none" strike="noStrike" kern="1200" baseline="0" smtClean="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80B9-4B90-8C60-67CE6330F6FD}"/>
                </c:ext>
              </c:extLst>
            </c:dLbl>
            <c:spPr>
              <a:noFill/>
              <a:ln>
                <a:noFill/>
              </a:ln>
              <a:effectLst/>
            </c:spPr>
            <c:txPr>
              <a:bodyPr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Relied on online learning tools that I can find on the
internet to teach your child</c:v>
                </c:pt>
                <c:pt idx="1">
                  <c:v>Found tutoring through a local community organization</c:v>
                </c:pt>
                <c:pt idx="2">
                  <c:v>Homeschooled instead of remote learning</c:v>
                </c:pt>
                <c:pt idx="3">
                  <c:v>Joined a "pod" with other parents to provide tutoring or
other educational support outside of school</c:v>
                </c:pt>
                <c:pt idx="4">
                  <c:v>Relocated to a different part of New Jersey or moved to a different state</c:v>
                </c:pt>
                <c:pt idx="5">
                  <c:v>Switched to another school district </c:v>
                </c:pt>
                <c:pt idx="6">
                  <c:v>Transferred to a private or parochial school</c:v>
                </c:pt>
              </c:strCache>
            </c:strRef>
          </c:cat>
          <c:val>
            <c:numRef>
              <c:f>Sheet1!$C$2:$C$8</c:f>
              <c:numCache>
                <c:formatCode>General</c:formatCode>
                <c:ptCount val="7"/>
                <c:pt idx="0">
                  <c:v>39</c:v>
                </c:pt>
                <c:pt idx="1">
                  <c:v>22</c:v>
                </c:pt>
                <c:pt idx="2">
                  <c:v>18</c:v>
                </c:pt>
                <c:pt idx="3">
                  <c:v>17</c:v>
                </c:pt>
                <c:pt idx="4">
                  <c:v>14</c:v>
                </c:pt>
                <c:pt idx="5">
                  <c:v>8</c:v>
                </c:pt>
                <c:pt idx="6">
                  <c:v>7</c:v>
                </c:pt>
              </c:numCache>
            </c:numRef>
          </c:val>
          <c:extLst>
            <c:ext xmlns:c16="http://schemas.microsoft.com/office/drawing/2014/chart" uri="{C3380CC4-5D6E-409C-BE32-E72D297353CC}">
              <c16:uniqueId val="{00000001-80B9-4B90-8C60-67CE6330F6FD}"/>
            </c:ext>
          </c:extLst>
        </c:ser>
        <c:dLbls>
          <c:showLegendKey val="0"/>
          <c:showVal val="0"/>
          <c:showCatName val="0"/>
          <c:showSerName val="0"/>
          <c:showPercent val="0"/>
          <c:showBubbleSize val="0"/>
        </c:dLbls>
        <c:gapWidth val="25"/>
        <c:axId val="-690740560"/>
        <c:axId val="-69073353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Dark Gray</c:v>
                      </c:pt>
                    </c:strCache>
                  </c:strRef>
                </c:tx>
                <c:spPr>
                  <a:solidFill>
                    <a:srgbClr val="7F7F7F"/>
                  </a:solidFill>
                </c:spPr>
                <c:invertIfNegative val="0"/>
                <c:dLbls>
                  <c:dLbl>
                    <c:idx val="0"/>
                    <c:tx>
                      <c:rich>
                        <a:bodyPr/>
                        <a:lstStyle/>
                        <a:p>
                          <a:fld id="{8147C4A1-1EDE-449B-8325-1FE9CF5D1544}" type="VALUE">
                            <a:rPr lang="en-US" smtClean="0"/>
                            <a:pPr/>
                            <a:t>[VALUE]</a:t>
                          </a:fld>
                          <a:r>
                            <a:rPr lang="en-US" dirty="0"/>
                            <a:t>% Overall</a:t>
                          </a:r>
                        </a:p>
                      </c:rich>
                    </c:tx>
                    <c:dLblPos val="inBase"/>
                    <c:showLegendKey val="0"/>
                    <c:showVal val="1"/>
                    <c:showCatName val="0"/>
                    <c:showSerName val="0"/>
                    <c:showPercent val="0"/>
                    <c:showBubbleSize val="0"/>
                    <c:extLst>
                      <c:ext uri="{CE6537A1-D6FC-4f65-9D91-7224C49458BB}">
                        <c15:dlblFieldTable/>
                        <c15:showDataLabelsRange val="0"/>
                      </c:ext>
                      <c:ext xmlns:c16="http://schemas.microsoft.com/office/drawing/2014/chart" uri="{C3380CC4-5D6E-409C-BE32-E72D297353CC}">
                        <c16:uniqueId val="{00000002-80B9-4B90-8C60-67CE6330F6FD}"/>
                      </c:ext>
                    </c:extLst>
                  </c:dLbl>
                  <c:spPr>
                    <a:noFill/>
                    <a:ln>
                      <a:noFill/>
                    </a:ln>
                    <a:effectLst/>
                  </c:spPr>
                  <c:txPr>
                    <a:bodyPr wrap="square" lIns="38100" tIns="19050" rIns="38100" bIns="19050" anchor="ctr" anchorCtr="0">
                      <a:spAutoFit/>
                    </a:bodyPr>
                    <a:lstStyle/>
                    <a:p>
                      <a:pPr algn="ctr" rtl="0">
                        <a:defRPr lang="en-US" sz="1000" b="1" i="0" u="none" strike="noStrike" kern="1200" baseline="0">
                          <a:solidFill>
                            <a:schemeClr val="bg1"/>
                          </a:solidFill>
                          <a:latin typeface="Calibri" panose="020F0502020204030204" pitchFamily="34" charset="0"/>
                          <a:ea typeface="+mn-ea"/>
                          <a:cs typeface="+mn-cs"/>
                        </a:defRPr>
                      </a:pPr>
                      <a:endParaRPr lang="en-US"/>
                    </a:p>
                  </c:txPr>
                  <c:dLblPos val="inBase"/>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Sheet1!$A$2:$A$8</c15:sqref>
                        </c15:formulaRef>
                      </c:ext>
                    </c:extLst>
                    <c:strCache>
                      <c:ptCount val="7"/>
                      <c:pt idx="0">
                        <c:v>Relied on online learning tools that I can find on the
internet to teach your child</c:v>
                      </c:pt>
                      <c:pt idx="1">
                        <c:v>Found tutoring through a local community organization</c:v>
                      </c:pt>
                      <c:pt idx="2">
                        <c:v>Homeschooled instead of remote learning</c:v>
                      </c:pt>
                      <c:pt idx="3">
                        <c:v>Joined a "pod" with other parents to provide tutoring or
other educational support outside of school</c:v>
                      </c:pt>
                      <c:pt idx="4">
                        <c:v>Relocated to a different part of New Jersey or moved to a different state</c:v>
                      </c:pt>
                      <c:pt idx="5">
                        <c:v>Switched to another school district </c:v>
                      </c:pt>
                      <c:pt idx="6">
                        <c:v>Transferred to a private or parochial school</c:v>
                      </c:pt>
                    </c:strCache>
                  </c:strRef>
                </c:cat>
                <c:val>
                  <c:numRef>
                    <c:extLst>
                      <c:ext uri="{02D57815-91ED-43cb-92C2-25804820EDAC}">
                        <c15:formulaRef>
                          <c15:sqref>Sheet1!$B$2:$B$8</c15:sqref>
                        </c15:formulaRef>
                      </c:ext>
                    </c:extLst>
                    <c:numCache>
                      <c:formatCode>General</c:formatCode>
                      <c:ptCount val="7"/>
                    </c:numCache>
                  </c:numRef>
                </c:val>
                <c:extLst>
                  <c:ext xmlns:c16="http://schemas.microsoft.com/office/drawing/2014/chart" uri="{C3380CC4-5D6E-409C-BE32-E72D297353CC}">
                    <c16:uniqueId val="{00000003-80B9-4B90-8C60-67CE6330F6F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Gray</c:v>
                      </c:pt>
                    </c:strCache>
                  </c:strRef>
                </c:tx>
                <c:spPr>
                  <a:solidFill>
                    <a:srgbClr val="BFBFBF"/>
                  </a:solidFill>
                  <a:ln w="38100">
                    <a:noFill/>
                  </a:ln>
                </c:spPr>
                <c:invertIfNegative val="0"/>
                <c:dLbls>
                  <c:dLbl>
                    <c:idx val="0"/>
                    <c:tx>
                      <c:rich>
                        <a:bodyPr/>
                        <a:lstStyle/>
                        <a:p>
                          <a:fld id="{E2FFF3C9-1EF8-4FA5-BB0B-305DB76BA525}" type="VALUE">
                            <a:rPr lang="en-US" smtClean="0"/>
                            <a:pPr/>
                            <a:t>[VALUE]</a:t>
                          </a:fld>
                          <a:r>
                            <a:rPr lang="en-US" dirty="0"/>
                            <a:t>% Demo 2</a:t>
                          </a:r>
                        </a:p>
                      </c:rich>
                    </c:tx>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4-80B9-4B90-8C60-67CE6330F6FD}"/>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Calibri" panose="020F0502020204030204" pitchFamily="34" charset="0"/>
                          <a:ea typeface="+mn-ea"/>
                          <a:cs typeface="+mn-cs"/>
                        </a:defRPr>
                      </a:pPr>
                      <a:endParaRPr lang="en-US"/>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Sheet1!$A$2:$A$8</c15:sqref>
                        </c15:formulaRef>
                      </c:ext>
                    </c:extLst>
                    <c:strCache>
                      <c:ptCount val="7"/>
                      <c:pt idx="0">
                        <c:v>Relied on online learning tools that I can find on the
internet to teach your child</c:v>
                      </c:pt>
                      <c:pt idx="1">
                        <c:v>Found tutoring through a local community organization</c:v>
                      </c:pt>
                      <c:pt idx="2">
                        <c:v>Homeschooled instead of remote learning</c:v>
                      </c:pt>
                      <c:pt idx="3">
                        <c:v>Joined a "pod" with other parents to provide tutoring or
other educational support outside of school</c:v>
                      </c:pt>
                      <c:pt idx="4">
                        <c:v>Relocated to a different part of New Jersey or moved to a different state</c:v>
                      </c:pt>
                      <c:pt idx="5">
                        <c:v>Switched to another school district </c:v>
                      </c:pt>
                      <c:pt idx="6">
                        <c:v>Transferred to a private or parochial school</c:v>
                      </c:pt>
                    </c:strCache>
                  </c:strRef>
                </c:cat>
                <c:val>
                  <c:numRef>
                    <c:extLst xmlns:c15="http://schemas.microsoft.com/office/drawing/2012/chart">
                      <c:ext xmlns:c15="http://schemas.microsoft.com/office/drawing/2012/chart" uri="{02D57815-91ED-43cb-92C2-25804820EDAC}">
                        <c15:formulaRef>
                          <c15:sqref>Sheet1!$D$2:$D$8</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5-80B9-4B90-8C60-67CE6330F6F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Red</c:v>
                      </c:pt>
                    </c:strCache>
                  </c:strRef>
                </c:tx>
                <c:spPr>
                  <a:solidFill>
                    <a:srgbClr val="BD2E2B"/>
                  </a:solidFill>
                </c:spPr>
                <c:invertIfNegative val="0"/>
                <c:dLbls>
                  <c:dLbl>
                    <c:idx val="0"/>
                    <c:tx>
                      <c:rich>
                        <a:bodyPr/>
                        <a:lstStyle/>
                        <a:p>
                          <a:fld id="{A0B76A0D-E3F6-42E9-8392-6363C1F3C644}" type="VALUE">
                            <a:rPr lang="en-US" smtClean="0"/>
                            <a:pPr/>
                            <a:t>[VALUE]</a:t>
                          </a:fld>
                          <a:r>
                            <a:rPr lang="en-US"/>
                            <a:t>% Demo 3</a:t>
                          </a:r>
                        </a:p>
                      </c:rich>
                    </c:tx>
                    <c:dLblPos val="inBase"/>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6-80B9-4B90-8C60-67CE6330F6FD}"/>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Calibri" panose="020F0502020204030204" pitchFamily="34" charset="0"/>
                          <a:ea typeface="+mn-ea"/>
                          <a:cs typeface="+mn-cs"/>
                        </a:defRPr>
                      </a:pPr>
                      <a:endParaRPr lang="en-US"/>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Sheet1!$A$2:$A$8</c15:sqref>
                        </c15:formulaRef>
                      </c:ext>
                    </c:extLst>
                    <c:strCache>
                      <c:ptCount val="7"/>
                      <c:pt idx="0">
                        <c:v>Relied on online learning tools that I can find on the
internet to teach your child</c:v>
                      </c:pt>
                      <c:pt idx="1">
                        <c:v>Found tutoring through a local community organization</c:v>
                      </c:pt>
                      <c:pt idx="2">
                        <c:v>Homeschooled instead of remote learning</c:v>
                      </c:pt>
                      <c:pt idx="3">
                        <c:v>Joined a "pod" with other parents to provide tutoring or
other educational support outside of school</c:v>
                      </c:pt>
                      <c:pt idx="4">
                        <c:v>Relocated to a different part of New Jersey or moved to a different state</c:v>
                      </c:pt>
                      <c:pt idx="5">
                        <c:v>Switched to another school district </c:v>
                      </c:pt>
                      <c:pt idx="6">
                        <c:v>Transferred to a private or parochial school</c:v>
                      </c:pt>
                    </c:strCache>
                  </c:strRef>
                </c:cat>
                <c:val>
                  <c:numRef>
                    <c:extLst xmlns:c15="http://schemas.microsoft.com/office/drawing/2012/chart">
                      <c:ext xmlns:c15="http://schemas.microsoft.com/office/drawing/2012/chart" uri="{02D57815-91ED-43cb-92C2-25804820EDAC}">
                        <c15:formulaRef>
                          <c15:sqref>Sheet1!$E$2:$E$8</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7-80B9-4B90-8C60-67CE6330F6FD}"/>
                  </c:ext>
                </c:extLst>
              </c15:ser>
            </c15:filteredBarSeries>
          </c:ext>
        </c:extLst>
      </c:barChart>
      <c:catAx>
        <c:axId val="-690740560"/>
        <c:scaling>
          <c:orientation val="maxMin"/>
        </c:scaling>
        <c:delete val="0"/>
        <c:axPos val="l"/>
        <c:numFmt formatCode="General" sourceLinked="0"/>
        <c:majorTickMark val="out"/>
        <c:minorTickMark val="none"/>
        <c:tickLblPos val="nextTo"/>
        <c:spPr>
          <a:ln>
            <a:noFill/>
          </a:ln>
        </c:spPr>
        <c:txPr>
          <a:bodyPr/>
          <a:lstStyle/>
          <a:p>
            <a:pPr algn="r">
              <a:defRPr sz="1400" b="1">
                <a:solidFill>
                  <a:schemeClr val="tx1"/>
                </a:solidFill>
                <a:latin typeface="+mn-lt"/>
              </a:defRPr>
            </a:pPr>
            <a:endParaRPr lang="en-US"/>
          </a:p>
        </c:txPr>
        <c:crossAx val="-690733536"/>
        <c:crosses val="autoZero"/>
        <c:auto val="1"/>
        <c:lblAlgn val="ctr"/>
        <c:lblOffset val="100"/>
        <c:noMultiLvlLbl val="0"/>
      </c:catAx>
      <c:valAx>
        <c:axId val="-690733536"/>
        <c:scaling>
          <c:orientation val="minMax"/>
        </c:scaling>
        <c:delete val="1"/>
        <c:axPos val="t"/>
        <c:numFmt formatCode="General" sourceLinked="1"/>
        <c:majorTickMark val="out"/>
        <c:minorTickMark val="none"/>
        <c:tickLblPos val="none"/>
        <c:crossAx val="-690740560"/>
        <c:crosses val="autoZero"/>
        <c:crossBetween val="between"/>
      </c:valAx>
    </c:plotArea>
    <c:plotVisOnly val="1"/>
    <c:dispBlanksAs val="gap"/>
    <c:showDLblsOverMax val="0"/>
  </c:chart>
  <c:spPr>
    <a:noFill/>
  </c:spPr>
  <c:txPr>
    <a:bodyPr/>
    <a:lstStyle/>
    <a:p>
      <a:pPr>
        <a:defRPr sz="1600" b="1">
          <a:solidFill>
            <a:schemeClr val="tx2"/>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F3750-424B-4C5F-91A3-56CD7DC35088}"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A94A5-3B9B-48A4-B7C8-9EE2C08A32EB}" type="slidenum">
              <a:rPr lang="en-US" smtClean="0"/>
              <a:t>‹#›</a:t>
            </a:fld>
            <a:endParaRPr lang="en-US"/>
          </a:p>
        </p:txBody>
      </p:sp>
    </p:spTree>
    <p:extLst>
      <p:ext uri="{BB962C8B-B14F-4D97-AF65-F5344CB8AC3E}">
        <p14:creationId xmlns:p14="http://schemas.microsoft.com/office/powerpoint/2010/main" val="377493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455C-3357-A644-9734-55C89F5E30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76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BE7A2B75-957A-2043-95ED-7564EF4784B0}" type="slidenum">
              <a:rPr lang="en-US" smtClean="0"/>
              <a:t>12</a:t>
            </a:fld>
            <a:endParaRPr lang="en-US" dirty="0"/>
          </a:p>
        </p:txBody>
      </p:sp>
    </p:spTree>
    <p:extLst>
      <p:ext uri="{BB962C8B-B14F-4D97-AF65-F5344CB8AC3E}">
        <p14:creationId xmlns:p14="http://schemas.microsoft.com/office/powerpoint/2010/main" val="95320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fld id="{BE7A2B75-957A-2043-95ED-7564EF4784B0}" type="slidenum">
              <a:rPr lang="en-US" smtClean="0"/>
              <a:t>13</a:t>
            </a:fld>
            <a:endParaRPr lang="en-US" dirty="0"/>
          </a:p>
        </p:txBody>
      </p:sp>
    </p:spTree>
    <p:extLst>
      <p:ext uri="{BB962C8B-B14F-4D97-AF65-F5344CB8AC3E}">
        <p14:creationId xmlns:p14="http://schemas.microsoft.com/office/powerpoint/2010/main" val="164005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14</a:t>
            </a:fld>
            <a:endParaRPr lang="en-US"/>
          </a:p>
        </p:txBody>
      </p:sp>
    </p:spTree>
    <p:extLst>
      <p:ext uri="{BB962C8B-B14F-4D97-AF65-F5344CB8AC3E}">
        <p14:creationId xmlns:p14="http://schemas.microsoft.com/office/powerpoint/2010/main" val="3466230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fld id="{BE7A2B75-957A-2043-95ED-7564EF4784B0}" type="slidenum">
              <a:rPr lang="en-US" smtClean="0"/>
              <a:t>15</a:t>
            </a:fld>
            <a:endParaRPr lang="en-US" dirty="0"/>
          </a:p>
        </p:txBody>
      </p:sp>
    </p:spTree>
    <p:extLst>
      <p:ext uri="{BB962C8B-B14F-4D97-AF65-F5344CB8AC3E}">
        <p14:creationId xmlns:p14="http://schemas.microsoft.com/office/powerpoint/2010/main" val="164005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16</a:t>
            </a:fld>
            <a:endParaRPr lang="en-US"/>
          </a:p>
        </p:txBody>
      </p:sp>
    </p:spTree>
    <p:extLst>
      <p:ext uri="{BB962C8B-B14F-4D97-AF65-F5344CB8AC3E}">
        <p14:creationId xmlns:p14="http://schemas.microsoft.com/office/powerpoint/2010/main" val="370878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173ABBB-1240-4394-B88F-E1D2E0EF185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625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5</a:t>
            </a:fld>
            <a:endParaRPr lang="en-US"/>
          </a:p>
        </p:txBody>
      </p:sp>
    </p:spTree>
    <p:extLst>
      <p:ext uri="{BB962C8B-B14F-4D97-AF65-F5344CB8AC3E}">
        <p14:creationId xmlns:p14="http://schemas.microsoft.com/office/powerpoint/2010/main" val="369148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1480-6913-46EB-9AB5-7E16388D77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90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11F2455C-3357-A644-9734-55C89F5E3059}" type="slidenum">
              <a:rPr lang="en-US" smtClean="0"/>
              <a:t>7</a:t>
            </a:fld>
            <a:endParaRPr lang="en-US"/>
          </a:p>
        </p:txBody>
      </p:sp>
    </p:spTree>
    <p:extLst>
      <p:ext uri="{BB962C8B-B14F-4D97-AF65-F5344CB8AC3E}">
        <p14:creationId xmlns:p14="http://schemas.microsoft.com/office/powerpoint/2010/main" val="118178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BE7A2B75-957A-2043-95ED-7564EF4784B0}" type="slidenum">
              <a:rPr lang="en-US" smtClean="0"/>
              <a:t>8</a:t>
            </a:fld>
            <a:endParaRPr lang="en-US" dirty="0"/>
          </a:p>
        </p:txBody>
      </p:sp>
    </p:spTree>
    <p:extLst>
      <p:ext uri="{BB962C8B-B14F-4D97-AF65-F5344CB8AC3E}">
        <p14:creationId xmlns:p14="http://schemas.microsoft.com/office/powerpoint/2010/main" val="67611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A2B75-957A-2043-95ED-7564EF4784B0}" type="slidenum">
              <a:rPr lang="en-US" smtClean="0"/>
              <a:t>9</a:t>
            </a:fld>
            <a:endParaRPr lang="en-US" dirty="0"/>
          </a:p>
        </p:txBody>
      </p:sp>
    </p:spTree>
    <p:extLst>
      <p:ext uri="{BB962C8B-B14F-4D97-AF65-F5344CB8AC3E}">
        <p14:creationId xmlns:p14="http://schemas.microsoft.com/office/powerpoint/2010/main" val="226501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10</a:t>
            </a:fld>
            <a:endParaRPr lang="en-US"/>
          </a:p>
        </p:txBody>
      </p:sp>
    </p:spTree>
    <p:extLst>
      <p:ext uri="{BB962C8B-B14F-4D97-AF65-F5344CB8AC3E}">
        <p14:creationId xmlns:p14="http://schemas.microsoft.com/office/powerpoint/2010/main" val="137434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A2B75-957A-2043-95ED-7564EF4784B0}" type="slidenum">
              <a:rPr lang="en-US" smtClean="0"/>
              <a:t>11</a:t>
            </a:fld>
            <a:endParaRPr lang="en-US" dirty="0"/>
          </a:p>
        </p:txBody>
      </p:sp>
    </p:spTree>
    <p:extLst>
      <p:ext uri="{BB962C8B-B14F-4D97-AF65-F5344CB8AC3E}">
        <p14:creationId xmlns:p14="http://schemas.microsoft.com/office/powerpoint/2010/main" val="924700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8343" y="333828"/>
            <a:ext cx="11494789" cy="1266371"/>
          </a:xfrm>
        </p:spPr>
        <p:txBody>
          <a:bodyPr anchor="t">
            <a:normAutofit/>
          </a:bodyPr>
          <a:lstStyle>
            <a:lvl1pPr algn="l">
              <a:defRPr sz="3600" baseline="0"/>
            </a:lvl1pPr>
          </a:lstStyle>
          <a:p>
            <a:r>
              <a:rPr lang="en-US" dirty="0"/>
              <a:t>Cover slide — add deck title here on one or two lines</a:t>
            </a:r>
          </a:p>
        </p:txBody>
      </p:sp>
      <p:sp>
        <p:nvSpPr>
          <p:cNvPr id="4" name="Picture Placeholder 3"/>
          <p:cNvSpPr>
            <a:spLocks noGrp="1"/>
          </p:cNvSpPr>
          <p:nvPr>
            <p:ph type="pic" sz="quarter" idx="13" hasCustomPrompt="1"/>
          </p:nvPr>
        </p:nvSpPr>
        <p:spPr>
          <a:xfrm>
            <a:off x="0" y="1371600"/>
            <a:ext cx="12191999" cy="4457700"/>
          </a:xfrm>
          <a:prstGeom prst="rect">
            <a:avLst/>
          </a:prstGeom>
        </p:spPr>
        <p:txBody>
          <a:bodyPr anchor="ctr"/>
          <a:lstStyle>
            <a:lvl1pPr marL="0" indent="0" algn="ctr">
              <a:buNone/>
              <a:defRPr sz="1800" baseline="0"/>
            </a:lvl1pPr>
          </a:lstStyle>
          <a:p>
            <a:r>
              <a:rPr lang="en-US" dirty="0"/>
              <a:t>Add cover photo or illustration here. Image can run the full length of the page, </a:t>
            </a:r>
            <a:br>
              <a:rPr lang="en-US" dirty="0"/>
            </a:br>
            <a:r>
              <a:rPr lang="en-US" dirty="0"/>
              <a:t>but keep it within the the width of this picture box.</a:t>
            </a:r>
          </a:p>
        </p:txBody>
      </p:sp>
      <p:sp>
        <p:nvSpPr>
          <p:cNvPr id="3" name="Rectangle 2"/>
          <p:cNvSpPr/>
          <p:nvPr/>
        </p:nvSpPr>
        <p:spPr>
          <a:xfrm>
            <a:off x="0" y="6636961"/>
            <a:ext cx="12192000" cy="236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670170" y="6063743"/>
            <a:ext cx="1178930" cy="528732"/>
          </a:xfrm>
          <a:prstGeom prst="rect">
            <a:avLst/>
          </a:prstGeom>
        </p:spPr>
      </p:pic>
    </p:spTree>
    <p:extLst>
      <p:ext uri="{BB962C8B-B14F-4D97-AF65-F5344CB8AC3E}">
        <p14:creationId xmlns:p14="http://schemas.microsoft.com/office/powerpoint/2010/main" val="188515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Call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41523" y="358398"/>
            <a:ext cx="11501609" cy="5470902"/>
          </a:xfrm>
        </p:spPr>
        <p:txBody>
          <a:bodyPr anchor="ctr">
            <a:normAutofit/>
          </a:bodyPr>
          <a:lstStyle>
            <a:lvl1pPr>
              <a:defRPr sz="4000"/>
            </a:lvl1pPr>
          </a:lstStyle>
          <a:p>
            <a:r>
              <a:rPr lang="en-US" dirty="0"/>
              <a:t>GSG lives at the nexus of strategic communications, media relations, thought leadership, reputation management, and politics.</a:t>
            </a:r>
            <a:br>
              <a:rPr lang="en-US" dirty="0"/>
            </a:br>
            <a:br>
              <a:rPr lang="en-US" dirty="0"/>
            </a:br>
            <a:r>
              <a:rPr lang="en-US" dirty="0"/>
              <a:t>We shape the nation’s biggest brands and deliver award-winning integrated public affairs campaigns to drive corporate reputation.</a:t>
            </a:r>
          </a:p>
        </p:txBody>
      </p:sp>
      <p:sp>
        <p:nvSpPr>
          <p:cNvPr id="2" name="Slide Number Placeholder 1"/>
          <p:cNvSpPr>
            <a:spLocks noGrp="1"/>
          </p:cNvSpPr>
          <p:nvPr>
            <p:ph type="sldNum" sz="quarter" idx="10"/>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84928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 column of text, photo right — add slide title here on one or two lines</a:t>
            </a:r>
          </a:p>
        </p:txBody>
      </p:sp>
      <p:sp>
        <p:nvSpPr>
          <p:cNvPr id="5" name="Text Placeholder 4"/>
          <p:cNvSpPr>
            <a:spLocks noGrp="1"/>
          </p:cNvSpPr>
          <p:nvPr>
            <p:ph type="body" sz="quarter" idx="14" hasCustomPrompt="1"/>
          </p:nvPr>
        </p:nvSpPr>
        <p:spPr>
          <a:xfrm>
            <a:off x="341523" y="1600200"/>
            <a:ext cx="5640823" cy="4229100"/>
          </a:xfrm>
          <a:prstGeom prst="rect">
            <a:avLst/>
          </a:prstGeom>
        </p:spPr>
        <p:txBody>
          <a:bodyPr/>
          <a:lstStyle>
            <a:lvl1pPr marL="0" indent="0">
              <a:buNone/>
              <a:defRPr sz="16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body copy text here. This layout may be used for case studies with just a brief bit of text and a relevant image to the right, or a report-style slide when you need to include more text and an image to make an engaging layout.</a:t>
            </a:r>
          </a:p>
        </p:txBody>
      </p:sp>
      <p:sp>
        <p:nvSpPr>
          <p:cNvPr id="10" name="Picture Placeholder 9"/>
          <p:cNvSpPr>
            <a:spLocks noGrp="1"/>
          </p:cNvSpPr>
          <p:nvPr>
            <p:ph type="pic" sz="quarter" idx="15" hasCustomPrompt="1"/>
          </p:nvPr>
        </p:nvSpPr>
        <p:spPr>
          <a:xfrm>
            <a:off x="7609668" y="1600200"/>
            <a:ext cx="4233464" cy="4233464"/>
          </a:xfrm>
          <a:prstGeom prst="rect">
            <a:avLst/>
          </a:prstGeom>
        </p:spPr>
        <p:txBody>
          <a:bodyPr/>
          <a:lstStyle>
            <a:lvl1pPr marL="0" indent="0">
              <a:buNone/>
              <a:defRPr sz="1800" baseline="0"/>
            </a:lvl1pPr>
          </a:lstStyle>
          <a:p>
            <a:r>
              <a:rPr lang="en-US" dirty="0"/>
              <a:t>Use this picture box to add a photo or illustration</a:t>
            </a:r>
          </a:p>
        </p:txBody>
      </p:sp>
      <p:sp>
        <p:nvSpPr>
          <p:cNvPr id="3" name="Slide Number Placeholder 2"/>
          <p:cNvSpPr>
            <a:spLocks noGrp="1"/>
          </p:cNvSpPr>
          <p:nvPr>
            <p:ph type="sldNum" sz="quarter" idx="16"/>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338571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Text and Full Page Image">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057900"/>
          </a:xfrm>
          <a:prstGeom prst="rect">
            <a:avLst/>
          </a:prstGeom>
          <a:solidFill>
            <a:schemeClr val="tx1"/>
          </a:solidFill>
        </p:spPr>
        <p:txBody>
          <a:bodyPr/>
          <a:lstStyle>
            <a:lvl1pPr marL="0" indent="0" algn="ctr">
              <a:buNone/>
              <a:defRPr sz="1800" baseline="0">
                <a:solidFill>
                  <a:schemeClr val="bg1"/>
                </a:solidFill>
              </a:defRPr>
            </a:lvl1pPr>
          </a:lstStyle>
          <a:p>
            <a:r>
              <a:rPr lang="en-US" dirty="0"/>
              <a:t>Us e this picture box to add a full-page photo</a:t>
            </a:r>
          </a:p>
        </p:txBody>
      </p:sp>
      <p:sp>
        <p:nvSpPr>
          <p:cNvPr id="2" name="Title 1"/>
          <p:cNvSpPr>
            <a:spLocks noGrp="1"/>
          </p:cNvSpPr>
          <p:nvPr>
            <p:ph type="title" hasCustomPrompt="1"/>
          </p:nvPr>
        </p:nvSpPr>
        <p:spPr>
          <a:xfrm>
            <a:off x="333828" y="342900"/>
            <a:ext cx="5648517" cy="1274989"/>
          </a:xfrm>
        </p:spPr>
        <p:txBody>
          <a:bodyPr/>
          <a:lstStyle>
            <a:lvl1pPr>
              <a:defRPr>
                <a:solidFill>
                  <a:schemeClr val="bg1"/>
                </a:solidFill>
              </a:defRPr>
            </a:lvl1pPr>
          </a:lstStyle>
          <a:p>
            <a:r>
              <a:rPr lang="en-US" dirty="0"/>
              <a:t>One column of text over full-bleed bold image</a:t>
            </a:r>
          </a:p>
        </p:txBody>
      </p:sp>
      <p:sp>
        <p:nvSpPr>
          <p:cNvPr id="7" name="Text Placeholder 6"/>
          <p:cNvSpPr>
            <a:spLocks noGrp="1"/>
          </p:cNvSpPr>
          <p:nvPr>
            <p:ph type="body" sz="quarter" idx="14" hasCustomPrompt="1"/>
          </p:nvPr>
        </p:nvSpPr>
        <p:spPr>
          <a:xfrm>
            <a:off x="333829" y="1600200"/>
            <a:ext cx="5648516" cy="42291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aseline="0">
                <a:solidFill>
                  <a:schemeClr val="bg1"/>
                </a:solidFill>
              </a:defRPr>
            </a:lvl1pPr>
          </a:lstStyle>
          <a:p>
            <a:pPr lvl="0"/>
            <a:r>
              <a:rPr lang="en-US" dirty="0"/>
              <a:t>Add body copy text here.</a:t>
            </a:r>
          </a:p>
          <a:p>
            <a:pPr lvl="0"/>
            <a:r>
              <a:rPr lang="en-US" dirty="0"/>
              <a:t>Add title above on one or two lines.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This layout may be used for case studies with just a brief bit of text and a relevant background image to draw the viewer in.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Or use in a report-style slide when you need to include more text and a bold image to make an emotionally engaging layout.</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Make sure you select an image that’s dark enough for the white text to show up.</a:t>
            </a:r>
          </a:p>
        </p:txBody>
      </p:sp>
      <p:sp>
        <p:nvSpPr>
          <p:cNvPr id="3" name="Slide Number Placeholder 2"/>
          <p:cNvSpPr>
            <a:spLocks noGrp="1"/>
          </p:cNvSpPr>
          <p:nvPr>
            <p:ph type="sldNum" sz="quarter" idx="15"/>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2979155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One Column Text and Full Page Image">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342900" y="1600200"/>
            <a:ext cx="11506200" cy="4457700"/>
          </a:xfrm>
          <a:prstGeom prst="rect">
            <a:avLst/>
          </a:prstGeom>
          <a:solidFill>
            <a:schemeClr val="tx1"/>
          </a:solidFill>
        </p:spPr>
        <p:txBody>
          <a:bodyPr/>
          <a:lstStyle>
            <a:lvl1pPr marL="0" indent="0" algn="ctr">
              <a:buNone/>
              <a:defRPr sz="1800" baseline="0">
                <a:solidFill>
                  <a:schemeClr val="bg1"/>
                </a:solidFill>
              </a:defRPr>
            </a:lvl1pPr>
          </a:lstStyle>
          <a:p>
            <a:r>
              <a:rPr lang="en-US" dirty="0"/>
              <a:t>Us e this picture box to add a full-page photo</a:t>
            </a:r>
          </a:p>
        </p:txBody>
      </p:sp>
      <p:sp>
        <p:nvSpPr>
          <p:cNvPr id="2" name="Title 1"/>
          <p:cNvSpPr>
            <a:spLocks noGrp="1"/>
          </p:cNvSpPr>
          <p:nvPr>
            <p:ph type="title" hasCustomPrompt="1"/>
          </p:nvPr>
        </p:nvSpPr>
        <p:spPr>
          <a:xfrm>
            <a:off x="333828" y="342900"/>
            <a:ext cx="11515272" cy="1274989"/>
          </a:xfrm>
        </p:spPr>
        <p:txBody>
          <a:bodyPr/>
          <a:lstStyle>
            <a:lvl1pPr>
              <a:defRPr>
                <a:solidFill>
                  <a:schemeClr val="tx1"/>
                </a:solidFill>
              </a:defRPr>
            </a:lvl1pPr>
          </a:lstStyle>
          <a:p>
            <a:r>
              <a:rPr lang="en-US" dirty="0"/>
              <a:t>One insight or thought with a bold, engaging image</a:t>
            </a:r>
          </a:p>
        </p:txBody>
      </p:sp>
      <p:sp>
        <p:nvSpPr>
          <p:cNvPr id="3" name="Slide Number Placeholder 2"/>
          <p:cNvSpPr>
            <a:spLocks noGrp="1"/>
          </p:cNvSpPr>
          <p:nvPr>
            <p:ph type="sldNum" sz="quarter" idx="14"/>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447508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insight/thought + supporting p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 insight or thought with a few supporting points</a:t>
            </a:r>
          </a:p>
        </p:txBody>
      </p:sp>
      <p:sp>
        <p:nvSpPr>
          <p:cNvPr id="7" name="Text Placeholder 6"/>
          <p:cNvSpPr>
            <a:spLocks noGrp="1"/>
          </p:cNvSpPr>
          <p:nvPr>
            <p:ph type="body" sz="quarter" idx="11" hasCustomPrompt="1"/>
          </p:nvPr>
        </p:nvSpPr>
        <p:spPr>
          <a:xfrm>
            <a:off x="341523" y="1600199"/>
            <a:ext cx="11501609" cy="3492661"/>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Pct val="150000"/>
              <a:buFontTx/>
              <a:buNone/>
              <a:tabLst/>
              <a:defRPr sz="2400" b="1">
                <a:solidFill>
                  <a:schemeClr val="bg2"/>
                </a:solidFill>
              </a:defRPr>
            </a:lvl1pPr>
          </a:lstStyle>
          <a:p>
            <a:pPr lvl="0"/>
            <a:r>
              <a:rPr lang="en-US" dirty="0"/>
              <a:t>Supporting point One on one line</a:t>
            </a:r>
            <a:br>
              <a:rPr lang="en-US" dirty="0"/>
            </a:br>
            <a:r>
              <a:rPr lang="en-US" sz="1800" b="0" dirty="0">
                <a:solidFill>
                  <a:schemeClr val="tx1"/>
                </a:solidFill>
              </a:rPr>
              <a:t>Supporting sub-point One on one or a few lines</a:t>
            </a:r>
            <a:br>
              <a:rPr lang="en-US" sz="1800" b="0" dirty="0">
                <a:solidFill>
                  <a:schemeClr val="tx1"/>
                </a:solidFill>
              </a:rPr>
            </a:br>
            <a:endParaRPr lang="en-US" dirty="0"/>
          </a:p>
          <a:p>
            <a:pPr marL="0" marR="0" lvl="0" indent="0" algn="l" defTabSz="914400" rtl="0" eaLnBrk="1" fontAlgn="auto" latinLnBrk="0" hangingPunct="1">
              <a:lnSpc>
                <a:spcPct val="90000"/>
              </a:lnSpc>
              <a:spcBef>
                <a:spcPts val="1000"/>
              </a:spcBef>
              <a:spcAft>
                <a:spcPts val="0"/>
              </a:spcAft>
              <a:buClr>
                <a:schemeClr val="bg2"/>
              </a:buClr>
              <a:buSzPct val="150000"/>
              <a:buFontTx/>
              <a:buNone/>
              <a:tabLst/>
              <a:defRPr/>
            </a:pPr>
            <a:r>
              <a:rPr lang="en-US" dirty="0"/>
              <a:t>Supporting point Two on one line</a:t>
            </a:r>
            <a:br>
              <a:rPr lang="en-US" dirty="0"/>
            </a:br>
            <a:r>
              <a:rPr lang="en-US" sz="1800" b="0" dirty="0">
                <a:solidFill>
                  <a:schemeClr val="tx1"/>
                </a:solidFill>
              </a:rPr>
              <a:t>Supporting sub-point One on one or a few lines</a:t>
            </a:r>
            <a:br>
              <a:rPr lang="en-US" sz="1800" b="0" dirty="0">
                <a:solidFill>
                  <a:schemeClr val="tx1"/>
                </a:solidFill>
              </a:rPr>
            </a:br>
            <a:endParaRPr lang="en-US" dirty="0"/>
          </a:p>
          <a:p>
            <a:pPr marL="0" marR="0" lvl="0" indent="0" algn="l" defTabSz="914400" rtl="0" eaLnBrk="1" fontAlgn="auto" latinLnBrk="0" hangingPunct="1">
              <a:lnSpc>
                <a:spcPct val="90000"/>
              </a:lnSpc>
              <a:spcBef>
                <a:spcPts val="1000"/>
              </a:spcBef>
              <a:spcAft>
                <a:spcPts val="0"/>
              </a:spcAft>
              <a:buClr>
                <a:schemeClr val="bg2"/>
              </a:buClr>
              <a:buSzPct val="150000"/>
              <a:buFontTx/>
              <a:buNone/>
              <a:tabLst/>
              <a:defRPr/>
            </a:pPr>
            <a:r>
              <a:rPr lang="en-US" dirty="0"/>
              <a:t>Supporting point Three on one line</a:t>
            </a:r>
            <a:br>
              <a:rPr lang="en-US" dirty="0"/>
            </a:br>
            <a:r>
              <a:rPr lang="en-US" sz="1800" b="0" dirty="0">
                <a:solidFill>
                  <a:schemeClr val="tx1"/>
                </a:solidFill>
              </a:rPr>
              <a:t>Supporting sub-point One on one or a few lines</a:t>
            </a:r>
            <a:endParaRPr lang="en-US" dirty="0"/>
          </a:p>
        </p:txBody>
      </p:sp>
      <p:sp>
        <p:nvSpPr>
          <p:cNvPr id="3" name="Slide Number Placeholder 2"/>
          <p:cNvSpPr>
            <a:spLocks noGrp="1"/>
          </p:cNvSpPr>
          <p:nvPr>
            <p:ph type="sldNum" sz="quarter" idx="12"/>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1381728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Team bio — add one slide for each team member</a:t>
            </a:r>
          </a:p>
        </p:txBody>
      </p:sp>
      <p:sp>
        <p:nvSpPr>
          <p:cNvPr id="5" name="Picture Placeholder 4"/>
          <p:cNvSpPr>
            <a:spLocks noGrp="1"/>
          </p:cNvSpPr>
          <p:nvPr>
            <p:ph type="pic" sz="quarter" idx="11" hasCustomPrompt="1"/>
          </p:nvPr>
        </p:nvSpPr>
        <p:spPr>
          <a:xfrm>
            <a:off x="342900" y="1600200"/>
            <a:ext cx="2857500" cy="28575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7" name="Text Placeholder 6"/>
          <p:cNvSpPr>
            <a:spLocks noGrp="1"/>
          </p:cNvSpPr>
          <p:nvPr>
            <p:ph type="body" sz="quarter" idx="12" hasCustomPrompt="1"/>
          </p:nvPr>
        </p:nvSpPr>
        <p:spPr>
          <a:xfrm>
            <a:off x="342900" y="4635500"/>
            <a:ext cx="2857500" cy="1193800"/>
          </a:xfrm>
          <a:prstGeom prst="rect">
            <a:avLst/>
          </a:prstGeom>
        </p:spPr>
        <p:txBody>
          <a:bodyPr/>
          <a:lstStyle>
            <a:lvl1pPr marL="0" indent="0">
              <a:buNone/>
              <a:defRPr sz="1800" b="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err="1"/>
              <a:t>Firstname</a:t>
            </a:r>
            <a:r>
              <a:rPr lang="en-US" dirty="0"/>
              <a:t> </a:t>
            </a:r>
            <a:r>
              <a:rPr lang="en-US" dirty="0" err="1"/>
              <a:t>Lastname</a:t>
            </a:r>
            <a:endParaRPr lang="en-US" dirty="0"/>
          </a:p>
          <a:p>
            <a:pPr lvl="0"/>
            <a:r>
              <a:rPr lang="en-US" dirty="0"/>
              <a:t>Title</a:t>
            </a:r>
          </a:p>
        </p:txBody>
      </p:sp>
      <p:sp>
        <p:nvSpPr>
          <p:cNvPr id="9" name="Text Placeholder 8"/>
          <p:cNvSpPr>
            <a:spLocks noGrp="1"/>
          </p:cNvSpPr>
          <p:nvPr>
            <p:ph type="body" sz="quarter" idx="13" hasCustomPrompt="1"/>
          </p:nvPr>
        </p:nvSpPr>
        <p:spPr>
          <a:xfrm>
            <a:off x="3390900" y="1600200"/>
            <a:ext cx="8452232" cy="4229100"/>
          </a:xfrm>
          <a:prstGeom prst="rect">
            <a:avLst/>
          </a:prstGeom>
        </p:spPr>
        <p:txBody>
          <a:bodyPr/>
          <a:lstStyle>
            <a:lvl1pPr marL="0" indent="0">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bio text here.</a:t>
            </a:r>
          </a:p>
        </p:txBody>
      </p:sp>
      <p:sp>
        <p:nvSpPr>
          <p:cNvPr id="3" name="Slide Number Placeholder 2"/>
          <p:cNvSpPr>
            <a:spLocks noGrp="1"/>
          </p:cNvSpPr>
          <p:nvPr>
            <p:ph type="sldNum" sz="quarter" idx="14"/>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100341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bio — Headsho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Team bios alternate — add up to four headshots per slide</a:t>
            </a:r>
          </a:p>
        </p:txBody>
      </p:sp>
      <p:sp>
        <p:nvSpPr>
          <p:cNvPr id="5" name="Picture Placeholder 4"/>
          <p:cNvSpPr>
            <a:spLocks noGrp="1"/>
          </p:cNvSpPr>
          <p:nvPr>
            <p:ph type="pic" sz="quarter" idx="11" hasCustomPrompt="1"/>
          </p:nvPr>
        </p:nvSpPr>
        <p:spPr>
          <a:xfrm>
            <a:off x="342900"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7" name="Text Placeholder 6"/>
          <p:cNvSpPr>
            <a:spLocks noGrp="1"/>
          </p:cNvSpPr>
          <p:nvPr>
            <p:ph type="body" sz="quarter" idx="12" hasCustomPrompt="1"/>
          </p:nvPr>
        </p:nvSpPr>
        <p:spPr>
          <a:xfrm>
            <a:off x="342900" y="4635499"/>
            <a:ext cx="2705100" cy="1193800"/>
          </a:xfrm>
          <a:prstGeom prst="rect">
            <a:avLst/>
          </a:prstGeom>
        </p:spPr>
        <p:txBody>
          <a:bodyPr/>
          <a:lstStyle>
            <a:lvl1pPr marL="0" indent="0">
              <a:buNone/>
              <a:defRPr sz="1800" b="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err="1"/>
              <a:t>Firstname</a:t>
            </a:r>
            <a:r>
              <a:rPr lang="en-US" dirty="0"/>
              <a:t> </a:t>
            </a:r>
            <a:r>
              <a:rPr lang="en-US" dirty="0" err="1"/>
              <a:t>Lastname</a:t>
            </a:r>
            <a:endParaRPr lang="en-US" dirty="0"/>
          </a:p>
          <a:p>
            <a:pPr lvl="0"/>
            <a:r>
              <a:rPr lang="en-US" dirty="0"/>
              <a:t>Title</a:t>
            </a:r>
          </a:p>
        </p:txBody>
      </p:sp>
      <p:sp>
        <p:nvSpPr>
          <p:cNvPr id="8" name="Picture Placeholder 4"/>
          <p:cNvSpPr>
            <a:spLocks noGrp="1"/>
          </p:cNvSpPr>
          <p:nvPr>
            <p:ph type="pic" sz="quarter" idx="13" hasCustomPrompt="1"/>
          </p:nvPr>
        </p:nvSpPr>
        <p:spPr>
          <a:xfrm>
            <a:off x="3274611"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10" name="Text Placeholder 6"/>
          <p:cNvSpPr>
            <a:spLocks noGrp="1"/>
          </p:cNvSpPr>
          <p:nvPr>
            <p:ph type="body" sz="quarter" idx="14" hasCustomPrompt="1"/>
          </p:nvPr>
        </p:nvSpPr>
        <p:spPr>
          <a:xfrm>
            <a:off x="3274611" y="4635499"/>
            <a:ext cx="2705100" cy="1193800"/>
          </a:xfrm>
          <a:prstGeom prst="rect">
            <a:avLst/>
          </a:prstGeom>
        </p:spPr>
        <p:txBody>
          <a:bodyPr/>
          <a:lstStyle>
            <a:lvl1pPr marL="0" indent="0">
              <a:buNone/>
              <a:defRPr sz="1800" b="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err="1"/>
              <a:t>Firstname</a:t>
            </a:r>
            <a:r>
              <a:rPr lang="en-US" dirty="0"/>
              <a:t> </a:t>
            </a:r>
            <a:r>
              <a:rPr lang="en-US" dirty="0" err="1"/>
              <a:t>Lastname</a:t>
            </a:r>
            <a:endParaRPr lang="en-US" dirty="0"/>
          </a:p>
          <a:p>
            <a:pPr lvl="0"/>
            <a:r>
              <a:rPr lang="en-US" dirty="0"/>
              <a:t>Title</a:t>
            </a:r>
          </a:p>
        </p:txBody>
      </p:sp>
      <p:sp>
        <p:nvSpPr>
          <p:cNvPr id="11" name="Picture Placeholder 4"/>
          <p:cNvSpPr>
            <a:spLocks noGrp="1"/>
          </p:cNvSpPr>
          <p:nvPr>
            <p:ph type="pic" sz="quarter" idx="15" hasCustomPrompt="1"/>
          </p:nvPr>
        </p:nvSpPr>
        <p:spPr>
          <a:xfrm>
            <a:off x="6206322"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12" name="Text Placeholder 6"/>
          <p:cNvSpPr>
            <a:spLocks noGrp="1"/>
          </p:cNvSpPr>
          <p:nvPr>
            <p:ph type="body" sz="quarter" idx="16" hasCustomPrompt="1"/>
          </p:nvPr>
        </p:nvSpPr>
        <p:spPr>
          <a:xfrm>
            <a:off x="6206322" y="4635499"/>
            <a:ext cx="2705100" cy="1193800"/>
          </a:xfrm>
          <a:prstGeom prst="rect">
            <a:avLst/>
          </a:prstGeom>
        </p:spPr>
        <p:txBody>
          <a:bodyPr/>
          <a:lstStyle>
            <a:lvl1pPr marL="0" indent="0">
              <a:buNone/>
              <a:defRPr sz="1800" b="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err="1"/>
              <a:t>Firstname</a:t>
            </a:r>
            <a:r>
              <a:rPr lang="en-US" dirty="0"/>
              <a:t> </a:t>
            </a:r>
            <a:r>
              <a:rPr lang="en-US" dirty="0" err="1"/>
              <a:t>Lastname</a:t>
            </a:r>
            <a:endParaRPr lang="en-US" dirty="0"/>
          </a:p>
          <a:p>
            <a:pPr lvl="0"/>
            <a:r>
              <a:rPr lang="en-US" dirty="0"/>
              <a:t>Title</a:t>
            </a:r>
          </a:p>
        </p:txBody>
      </p:sp>
      <p:sp>
        <p:nvSpPr>
          <p:cNvPr id="13" name="Picture Placeholder 4"/>
          <p:cNvSpPr>
            <a:spLocks noGrp="1"/>
          </p:cNvSpPr>
          <p:nvPr>
            <p:ph type="pic" sz="quarter" idx="17" hasCustomPrompt="1"/>
          </p:nvPr>
        </p:nvSpPr>
        <p:spPr>
          <a:xfrm>
            <a:off x="9138032"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14" name="Text Placeholder 6"/>
          <p:cNvSpPr>
            <a:spLocks noGrp="1"/>
          </p:cNvSpPr>
          <p:nvPr>
            <p:ph type="body" sz="quarter" idx="18" hasCustomPrompt="1"/>
          </p:nvPr>
        </p:nvSpPr>
        <p:spPr>
          <a:xfrm>
            <a:off x="9138032" y="4635499"/>
            <a:ext cx="2705100" cy="1193800"/>
          </a:xfrm>
          <a:prstGeom prst="rect">
            <a:avLst/>
          </a:prstGeom>
        </p:spPr>
        <p:txBody>
          <a:bodyPr/>
          <a:lstStyle>
            <a:lvl1pPr marL="0" indent="0">
              <a:buNone/>
              <a:defRPr sz="1800" b="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err="1"/>
              <a:t>Firstname</a:t>
            </a:r>
            <a:r>
              <a:rPr lang="en-US" dirty="0"/>
              <a:t> </a:t>
            </a:r>
            <a:r>
              <a:rPr lang="en-US" dirty="0" err="1"/>
              <a:t>Lastname</a:t>
            </a:r>
            <a:endParaRPr lang="en-US" dirty="0"/>
          </a:p>
          <a:p>
            <a:pPr lvl="0"/>
            <a:r>
              <a:rPr lang="en-US" dirty="0"/>
              <a:t>Title</a:t>
            </a:r>
          </a:p>
        </p:txBody>
      </p:sp>
      <p:sp>
        <p:nvSpPr>
          <p:cNvPr id="3" name="Slide Number Placeholder 2"/>
          <p:cNvSpPr>
            <a:spLocks noGrp="1"/>
          </p:cNvSpPr>
          <p:nvPr>
            <p:ph type="sldNum" sz="quarter" idx="19"/>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1849571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 an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524" y="2715626"/>
            <a:ext cx="6229758" cy="1119774"/>
          </a:xfrm>
        </p:spPr>
        <p:txBody>
          <a:bodyPr>
            <a:noAutofit/>
          </a:bodyPr>
          <a:lstStyle>
            <a:lvl1pPr>
              <a:defRPr sz="8000" b="0">
                <a:solidFill>
                  <a:schemeClr val="tx1"/>
                </a:solidFill>
              </a:defRPr>
            </a:lvl1pPr>
          </a:lstStyle>
          <a:p>
            <a:r>
              <a:rPr lang="en-US" dirty="0"/>
              <a:t>Questions?</a:t>
            </a:r>
          </a:p>
        </p:txBody>
      </p:sp>
      <p:pic>
        <p:nvPicPr>
          <p:cNvPr id="8" name="Picture 7"/>
          <p:cNvPicPr>
            <a:picLocks noChangeAspect="1"/>
          </p:cNvPicPr>
          <p:nvPr userDrawn="1"/>
        </p:nvPicPr>
        <p:blipFill>
          <a:blip r:embed="rId2"/>
          <a:stretch>
            <a:fillRect/>
          </a:stretch>
        </p:blipFill>
        <p:spPr>
          <a:xfrm>
            <a:off x="8431342" y="1600200"/>
            <a:ext cx="3417758" cy="3417758"/>
          </a:xfrm>
          <a:prstGeom prst="rect">
            <a:avLst/>
          </a:prstGeom>
        </p:spPr>
      </p:pic>
    </p:spTree>
    <p:extLst>
      <p:ext uri="{BB962C8B-B14F-4D97-AF65-F5344CB8AC3E}">
        <p14:creationId xmlns:p14="http://schemas.microsoft.com/office/powerpoint/2010/main" val="3349868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 and A - Custom Imag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7609668" y="1001797"/>
            <a:ext cx="4233464" cy="4233464"/>
          </a:xfrm>
          <a:prstGeom prst="rect">
            <a:avLst/>
          </a:prstGeom>
        </p:spPr>
        <p:txBody>
          <a:bodyPr/>
          <a:lstStyle>
            <a:lvl1pPr marL="0" indent="0">
              <a:buNone/>
              <a:defRPr sz="1800"/>
            </a:lvl1pPr>
          </a:lstStyle>
          <a:p>
            <a:r>
              <a:rPr lang="en-US" dirty="0"/>
              <a:t>Use this picture box to add a photo or illustration.</a:t>
            </a:r>
          </a:p>
        </p:txBody>
      </p:sp>
      <p:sp>
        <p:nvSpPr>
          <p:cNvPr id="6" name="Title 1"/>
          <p:cNvSpPr>
            <a:spLocks noGrp="1"/>
          </p:cNvSpPr>
          <p:nvPr>
            <p:ph type="title" hasCustomPrompt="1"/>
          </p:nvPr>
        </p:nvSpPr>
        <p:spPr>
          <a:xfrm>
            <a:off x="341524" y="2715626"/>
            <a:ext cx="6229758" cy="1119774"/>
          </a:xfrm>
        </p:spPr>
        <p:txBody>
          <a:bodyPr>
            <a:noAutofit/>
          </a:bodyPr>
          <a:lstStyle>
            <a:lvl1pPr>
              <a:defRPr sz="8000" b="0">
                <a:solidFill>
                  <a:schemeClr val="tx1"/>
                </a:solidFill>
              </a:defRPr>
            </a:lvl1pPr>
          </a:lstStyle>
          <a:p>
            <a:r>
              <a:rPr lang="en-US" dirty="0"/>
              <a:t>Questions?</a:t>
            </a:r>
          </a:p>
        </p:txBody>
      </p:sp>
    </p:spTree>
    <p:extLst>
      <p:ext uri="{BB962C8B-B14F-4D97-AF65-F5344CB8AC3E}">
        <p14:creationId xmlns:p14="http://schemas.microsoft.com/office/powerpoint/2010/main" val="3678565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523" y="2569904"/>
            <a:ext cx="11501609" cy="1102442"/>
          </a:xfrm>
        </p:spPr>
        <p:txBody>
          <a:bodyPr>
            <a:normAutofit/>
          </a:bodyPr>
          <a:lstStyle>
            <a:lvl1pPr>
              <a:defRPr sz="8000" b="0">
                <a:solidFill>
                  <a:schemeClr val="tx1"/>
                </a:solidFill>
              </a:defRPr>
            </a:lvl1pPr>
          </a:lstStyle>
          <a:p>
            <a:r>
              <a:rPr lang="en-US" dirty="0"/>
              <a:t>Thank You</a:t>
            </a:r>
          </a:p>
        </p:txBody>
      </p:sp>
      <p:grpSp>
        <p:nvGrpSpPr>
          <p:cNvPr id="5" name="Group 4"/>
          <p:cNvGrpSpPr/>
          <p:nvPr/>
        </p:nvGrpSpPr>
        <p:grpSpPr>
          <a:xfrm>
            <a:off x="350278" y="6057900"/>
            <a:ext cx="11486238" cy="461665"/>
            <a:chOff x="350278" y="5152744"/>
            <a:chExt cx="11486238" cy="461665"/>
          </a:xfrm>
        </p:grpSpPr>
        <p:sp>
          <p:nvSpPr>
            <p:cNvPr id="7" name="TextBox 6"/>
            <p:cNvSpPr txBox="1"/>
            <p:nvPr/>
          </p:nvSpPr>
          <p:spPr>
            <a:xfrm>
              <a:off x="2334894" y="5152744"/>
              <a:ext cx="2534854" cy="461665"/>
            </a:xfrm>
            <a:prstGeom prst="rect">
              <a:avLst/>
            </a:prstGeom>
            <a:noFill/>
          </p:spPr>
          <p:txBody>
            <a:bodyPr wrap="square" rtlCol="0">
              <a:spAutoFit/>
            </a:bodyPr>
            <a:lstStyle/>
            <a:p>
              <a:pPr algn="ctr"/>
              <a:r>
                <a:rPr lang="en-US" sz="2400" b="1" dirty="0">
                  <a:solidFill>
                    <a:schemeClr val="bg2"/>
                  </a:solidFill>
                </a:rPr>
                <a:t>Washington, DC</a:t>
              </a:r>
            </a:p>
          </p:txBody>
        </p:sp>
        <p:sp>
          <p:nvSpPr>
            <p:cNvPr id="8" name="TextBox 7"/>
            <p:cNvSpPr txBox="1"/>
            <p:nvPr/>
          </p:nvSpPr>
          <p:spPr>
            <a:xfrm>
              <a:off x="350278" y="5152744"/>
              <a:ext cx="1552263" cy="461665"/>
            </a:xfrm>
            <a:prstGeom prst="rect">
              <a:avLst/>
            </a:prstGeom>
            <a:noFill/>
          </p:spPr>
          <p:txBody>
            <a:bodyPr wrap="square" rtlCol="0">
              <a:spAutoFit/>
            </a:bodyPr>
            <a:lstStyle/>
            <a:p>
              <a:pPr algn="ctr"/>
              <a:r>
                <a:rPr lang="en-US" sz="2400" b="1" dirty="0">
                  <a:solidFill>
                    <a:schemeClr val="bg2"/>
                  </a:solidFill>
                </a:rPr>
                <a:t>New York</a:t>
              </a:r>
            </a:p>
          </p:txBody>
        </p:sp>
        <p:sp>
          <p:nvSpPr>
            <p:cNvPr id="9" name="TextBox 8"/>
            <p:cNvSpPr txBox="1"/>
            <p:nvPr/>
          </p:nvSpPr>
          <p:spPr>
            <a:xfrm>
              <a:off x="5302101" y="5152744"/>
              <a:ext cx="1415798" cy="461665"/>
            </a:xfrm>
            <a:prstGeom prst="rect">
              <a:avLst/>
            </a:prstGeom>
            <a:noFill/>
          </p:spPr>
          <p:txBody>
            <a:bodyPr wrap="square" rtlCol="0">
              <a:spAutoFit/>
            </a:bodyPr>
            <a:lstStyle/>
            <a:p>
              <a:pPr algn="ctr"/>
              <a:r>
                <a:rPr lang="en-US" sz="2400" b="1" dirty="0">
                  <a:solidFill>
                    <a:schemeClr val="bg2"/>
                  </a:solidFill>
                </a:rPr>
                <a:t>Hartford</a:t>
              </a:r>
            </a:p>
          </p:txBody>
        </p:sp>
        <p:sp>
          <p:nvSpPr>
            <p:cNvPr id="10" name="TextBox 9"/>
            <p:cNvSpPr txBox="1"/>
            <p:nvPr/>
          </p:nvSpPr>
          <p:spPr>
            <a:xfrm>
              <a:off x="7150252" y="5152744"/>
              <a:ext cx="1393991" cy="461665"/>
            </a:xfrm>
            <a:prstGeom prst="rect">
              <a:avLst/>
            </a:prstGeom>
            <a:noFill/>
          </p:spPr>
          <p:txBody>
            <a:bodyPr wrap="square" rtlCol="0">
              <a:spAutoFit/>
            </a:bodyPr>
            <a:lstStyle/>
            <a:p>
              <a:pPr algn="ctr"/>
              <a:r>
                <a:rPr lang="en-US" sz="2400" b="1" dirty="0">
                  <a:solidFill>
                    <a:schemeClr val="bg2"/>
                  </a:solidFill>
                </a:rPr>
                <a:t>Chicago</a:t>
              </a:r>
            </a:p>
          </p:txBody>
        </p:sp>
        <p:sp>
          <p:nvSpPr>
            <p:cNvPr id="11" name="TextBox 10"/>
            <p:cNvSpPr txBox="1"/>
            <p:nvPr/>
          </p:nvSpPr>
          <p:spPr>
            <a:xfrm>
              <a:off x="8976596" y="5152744"/>
              <a:ext cx="1224638" cy="461665"/>
            </a:xfrm>
            <a:prstGeom prst="rect">
              <a:avLst/>
            </a:prstGeom>
            <a:noFill/>
          </p:spPr>
          <p:txBody>
            <a:bodyPr wrap="square" rtlCol="0">
              <a:spAutoFit/>
            </a:bodyPr>
            <a:lstStyle/>
            <a:p>
              <a:pPr algn="ctr"/>
              <a:r>
                <a:rPr lang="en-US" sz="2400" b="1" dirty="0">
                  <a:solidFill>
                    <a:schemeClr val="bg2"/>
                  </a:solidFill>
                </a:rPr>
                <a:t>Denver</a:t>
              </a:r>
            </a:p>
          </p:txBody>
        </p:sp>
        <p:sp>
          <p:nvSpPr>
            <p:cNvPr id="12" name="TextBox 11"/>
            <p:cNvSpPr txBox="1"/>
            <p:nvPr/>
          </p:nvSpPr>
          <p:spPr>
            <a:xfrm>
              <a:off x="10633587" y="5152744"/>
              <a:ext cx="1202929" cy="461665"/>
            </a:xfrm>
            <a:prstGeom prst="rect">
              <a:avLst/>
            </a:prstGeom>
            <a:noFill/>
          </p:spPr>
          <p:txBody>
            <a:bodyPr wrap="square" rtlCol="0">
              <a:spAutoFit/>
            </a:bodyPr>
            <a:lstStyle/>
            <a:p>
              <a:pPr algn="ctr"/>
              <a:r>
                <a:rPr lang="en-US" sz="2400" b="1" dirty="0">
                  <a:solidFill>
                    <a:schemeClr val="bg2"/>
                  </a:solidFill>
                </a:rPr>
                <a:t>Seattle</a:t>
              </a:r>
            </a:p>
          </p:txBody>
        </p:sp>
      </p:grpSp>
    </p:spTree>
    <p:extLst>
      <p:ext uri="{BB962C8B-B14F-4D97-AF65-F5344CB8AC3E}">
        <p14:creationId xmlns:p14="http://schemas.microsoft.com/office/powerpoint/2010/main" val="1369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8343" y="333828"/>
            <a:ext cx="11494789" cy="1266371"/>
          </a:xfrm>
        </p:spPr>
        <p:txBody>
          <a:bodyPr anchor="t">
            <a:normAutofit/>
          </a:bodyPr>
          <a:lstStyle>
            <a:lvl1pPr algn="l">
              <a:defRPr sz="2800" baseline="0"/>
            </a:lvl1pPr>
          </a:lstStyle>
          <a:p>
            <a:r>
              <a:rPr lang="en-US" dirty="0"/>
              <a:t>Title slide — add slide title here on one or two lines</a:t>
            </a:r>
          </a:p>
        </p:txBody>
      </p:sp>
      <p:sp>
        <p:nvSpPr>
          <p:cNvPr id="3" name="Slide Number Placeholder 2"/>
          <p:cNvSpPr>
            <a:spLocks noGrp="1"/>
          </p:cNvSpPr>
          <p:nvPr>
            <p:ph type="sldNum" sz="quarter" idx="10"/>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188411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no brand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Master Slide without Brand Bar — Use Only when Absolutely Necessary</a:t>
            </a:r>
          </a:p>
        </p:txBody>
      </p:sp>
      <p:sp>
        <p:nvSpPr>
          <p:cNvPr id="3" name="Slide Number Placeholder 5"/>
          <p:cNvSpPr>
            <a:spLocks noGrp="1"/>
          </p:cNvSpPr>
          <p:nvPr>
            <p:ph type="sldNum" sz="quarter" idx="4"/>
          </p:nvPr>
        </p:nvSpPr>
        <p:spPr>
          <a:xfrm>
            <a:off x="11366500" y="6189663"/>
            <a:ext cx="476632" cy="365125"/>
          </a:xfrm>
          <a:prstGeom prst="rect">
            <a:avLst/>
          </a:prstGeom>
          <a:noFill/>
          <a:ln>
            <a:noFill/>
          </a:ln>
        </p:spPr>
        <p:txBody>
          <a:bodyPr vert="horz" lIns="91440" tIns="45720" rIns="91440" bIns="45720" rtlCol="0" anchor="ctr"/>
          <a:lstStyle>
            <a:lvl1pPr algn="r">
              <a:defRPr sz="1200">
                <a:solidFill>
                  <a:schemeClr val="tx1"/>
                </a:solidFill>
                <a:latin typeface="Arial" charset="0"/>
                <a:ea typeface="Arial" charset="0"/>
                <a:cs typeface="Arial" charset="0"/>
              </a:defRPr>
            </a:lvl1pPr>
          </a:lstStyle>
          <a:p>
            <a:fld id="{6F1AC80B-535E-A841-9E0C-F8761FA53064}" type="slidenum">
              <a:rPr lang="en-US" smtClean="0"/>
              <a:pPr/>
              <a:t>‹#›</a:t>
            </a:fld>
            <a:endParaRPr lang="en-US" dirty="0"/>
          </a:p>
        </p:txBody>
      </p:sp>
    </p:spTree>
    <p:extLst>
      <p:ext uri="{BB962C8B-B14F-4D97-AF65-F5344CB8AC3E}">
        <p14:creationId xmlns:p14="http://schemas.microsoft.com/office/powerpoint/2010/main" val="745069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age with subtitl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48342" y="1600199"/>
            <a:ext cx="11494789" cy="330201"/>
          </a:xfrm>
          <a:prstGeom prst="rect">
            <a:avLst/>
          </a:prstGeom>
          <a:solidFill>
            <a:schemeClr val="tx1">
              <a:lumMod val="10000"/>
              <a:lumOff val="90000"/>
            </a:schemeClr>
          </a:solidFill>
        </p:spPr>
        <p:txBody>
          <a:bodyPr anchor="ctr"/>
          <a:lstStyle>
            <a:lvl1pPr marL="0" indent="0" algn="ctr">
              <a:buNone/>
              <a:defRPr sz="1600" b="1"/>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a:t>Insert Subtitle Here</a:t>
            </a:r>
            <a:endParaRPr lang="en-US" dirty="0"/>
          </a:p>
        </p:txBody>
      </p:sp>
      <p:sp>
        <p:nvSpPr>
          <p:cNvPr id="2" name="Title 1"/>
          <p:cNvSpPr>
            <a:spLocks noGrp="1"/>
          </p:cNvSpPr>
          <p:nvPr>
            <p:ph type="title" hasCustomPrompt="1"/>
          </p:nvPr>
        </p:nvSpPr>
        <p:spPr/>
        <p:txBody>
          <a:bodyPr>
            <a:normAutofit/>
          </a:bodyPr>
          <a:lstStyle>
            <a:lvl1pPr>
              <a:defRPr sz="3200"/>
            </a:lvl1pPr>
          </a:lstStyle>
          <a:p>
            <a:r>
              <a:rPr lang="en-US" dirty="0"/>
              <a:t>Title slide — add slide title here on one or two lines</a:t>
            </a:r>
          </a:p>
        </p:txBody>
      </p:sp>
      <p:sp>
        <p:nvSpPr>
          <p:cNvPr id="3" name="Slide Number Placeholder 2"/>
          <p:cNvSpPr>
            <a:spLocks noGrp="1"/>
          </p:cNvSpPr>
          <p:nvPr>
            <p:ph type="sldNum" sz="quarter" idx="10"/>
          </p:nvPr>
        </p:nvSpPr>
        <p:spPr/>
        <p:txBody>
          <a:bodyPr/>
          <a:lstStyle/>
          <a:p>
            <a:fld id="{6F1AC80B-535E-A841-9E0C-F8761FA53064}" type="slidenum">
              <a:rPr lang="en-US" smtClean="0"/>
              <a:pPr/>
              <a:t>‹#›</a:t>
            </a:fld>
            <a:endParaRPr lang="en-US" dirty="0"/>
          </a:p>
        </p:txBody>
      </p:sp>
    </p:spTree>
    <p:extLst>
      <p:ext uri="{BB962C8B-B14F-4D97-AF65-F5344CB8AC3E}">
        <p14:creationId xmlns:p14="http://schemas.microsoft.com/office/powerpoint/2010/main" val="133337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slide with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408963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1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523" y="342900"/>
            <a:ext cx="11501609" cy="1034487"/>
          </a:xfrm>
        </p:spPr>
        <p:txBody>
          <a:bodyPr/>
          <a:lstStyle/>
          <a:p>
            <a:r>
              <a:rPr lang="en-US" dirty="0"/>
              <a:t>Title slide — add slide title here on one or two lines</a:t>
            </a:r>
          </a:p>
        </p:txBody>
      </p:sp>
      <p:sp>
        <p:nvSpPr>
          <p:cNvPr id="4" name="Text Placeholder 8"/>
          <p:cNvSpPr>
            <a:spLocks noGrp="1"/>
          </p:cNvSpPr>
          <p:nvPr>
            <p:ph type="body" sz="quarter" idx="11" hasCustomPrompt="1"/>
          </p:nvPr>
        </p:nvSpPr>
        <p:spPr>
          <a:xfrm>
            <a:off x="348342" y="1516124"/>
            <a:ext cx="11494789" cy="301101"/>
          </a:xfrm>
          <a:prstGeom prst="rect">
            <a:avLst/>
          </a:prstGeom>
          <a:solidFill>
            <a:schemeClr val="tx1">
              <a:lumMod val="10000"/>
              <a:lumOff val="90000"/>
            </a:schemeClr>
          </a:solidFill>
        </p:spPr>
        <p:txBody>
          <a:bodyPr anchor="ctr"/>
          <a:lstStyle>
            <a:lvl1pPr marL="0" indent="0" algn="ctr">
              <a:buNone/>
              <a:defRPr sz="1500" b="1"/>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Insert Subtitle Here</a:t>
            </a:r>
          </a:p>
        </p:txBody>
      </p:sp>
      <p:sp>
        <p:nvSpPr>
          <p:cNvPr id="3" name="Slide Number Placeholder 2"/>
          <p:cNvSpPr>
            <a:spLocks noGrp="1"/>
          </p:cNvSpPr>
          <p:nvPr>
            <p:ph type="sldNum" sz="quarter" idx="12"/>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172734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2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523" y="342901"/>
            <a:ext cx="11501609" cy="1046062"/>
          </a:xfrm>
        </p:spPr>
        <p:txBody>
          <a:bodyPr/>
          <a:lstStyle/>
          <a:p>
            <a:r>
              <a:rPr lang="en-US" dirty="0"/>
              <a:t>Title slide — add slide title here on one or two lines</a:t>
            </a:r>
          </a:p>
        </p:txBody>
      </p:sp>
      <p:sp>
        <p:nvSpPr>
          <p:cNvPr id="4" name="Text Placeholder 8"/>
          <p:cNvSpPr>
            <a:spLocks noGrp="1"/>
          </p:cNvSpPr>
          <p:nvPr>
            <p:ph type="body" sz="quarter" idx="11" hasCustomPrompt="1"/>
          </p:nvPr>
        </p:nvSpPr>
        <p:spPr>
          <a:xfrm>
            <a:off x="348342" y="1516124"/>
            <a:ext cx="11494789" cy="301101"/>
          </a:xfrm>
          <a:prstGeom prst="rect">
            <a:avLst/>
          </a:prstGeom>
          <a:solidFill>
            <a:schemeClr val="tx1">
              <a:lumMod val="10000"/>
              <a:lumOff val="90000"/>
            </a:schemeClr>
          </a:solidFill>
        </p:spPr>
        <p:txBody>
          <a:bodyPr anchor="ctr"/>
          <a:lstStyle>
            <a:lvl1pPr marL="0" indent="0" algn="ctr">
              <a:buNone/>
              <a:defRPr sz="1500" b="1"/>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Insert Subtitle Here</a:t>
            </a:r>
          </a:p>
        </p:txBody>
      </p:sp>
      <p:sp>
        <p:nvSpPr>
          <p:cNvPr id="5" name="Text Placeholder 8"/>
          <p:cNvSpPr>
            <a:spLocks noGrp="1"/>
          </p:cNvSpPr>
          <p:nvPr>
            <p:ph type="body" sz="quarter" idx="12" hasCustomPrompt="1"/>
          </p:nvPr>
        </p:nvSpPr>
        <p:spPr>
          <a:xfrm>
            <a:off x="354311" y="3783445"/>
            <a:ext cx="11494789" cy="301101"/>
          </a:xfrm>
          <a:prstGeom prst="rect">
            <a:avLst/>
          </a:prstGeom>
          <a:solidFill>
            <a:schemeClr val="tx1">
              <a:lumMod val="10000"/>
              <a:lumOff val="90000"/>
            </a:schemeClr>
          </a:solidFill>
        </p:spPr>
        <p:txBody>
          <a:bodyPr anchor="ctr"/>
          <a:lstStyle>
            <a:lvl1pPr marL="0" indent="0" algn="ctr">
              <a:buNone/>
              <a:defRPr sz="1500" b="1"/>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Insert Subtitle Here</a:t>
            </a:r>
          </a:p>
        </p:txBody>
      </p:sp>
      <p:sp>
        <p:nvSpPr>
          <p:cNvPr id="3" name="Slide Number Placeholder 2"/>
          <p:cNvSpPr>
            <a:spLocks noGrp="1"/>
          </p:cNvSpPr>
          <p:nvPr>
            <p:ph type="sldNum" sz="quarter" idx="13"/>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57022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Table of Contents—4">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41523" y="348535"/>
            <a:ext cx="11501609" cy="1251665"/>
          </a:xfrm>
        </p:spPr>
        <p:txBody>
          <a:bodyPr/>
          <a:lstStyle>
            <a:lvl1pPr>
              <a:defRPr baseline="0"/>
            </a:lvl1pPr>
          </a:lstStyle>
          <a:p>
            <a:r>
              <a:rPr lang="en-US" dirty="0"/>
              <a:t>Agenda</a:t>
            </a:r>
          </a:p>
        </p:txBody>
      </p:sp>
      <p:cxnSp>
        <p:nvCxnSpPr>
          <p:cNvPr id="11" name="Straight Connector 10"/>
          <p:cNvCxnSpPr/>
          <p:nvPr/>
        </p:nvCxnSpPr>
        <p:spPr>
          <a:xfrm>
            <a:off x="341523" y="28575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1523" y="44831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02955" y="28575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02955" y="44831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hasCustomPrompt="1"/>
          </p:nvPr>
        </p:nvSpPr>
        <p:spPr>
          <a:xfrm>
            <a:off x="341523" y="1746251"/>
            <a:ext cx="736600" cy="914400"/>
          </a:xfrm>
          <a:prstGeom prst="rect">
            <a:avLst/>
          </a:prstGeom>
        </p:spPr>
        <p:txBody>
          <a:bodyPr/>
          <a:lstStyle>
            <a:lvl1pPr marL="0" indent="0">
              <a:buNone/>
              <a:defRPr sz="2800" b="1">
                <a:solidFill>
                  <a:schemeClr val="bg2"/>
                </a:solidFill>
              </a:defRPr>
            </a:lvl1pPr>
          </a:lstStyle>
          <a:p>
            <a:r>
              <a:rPr lang="en-US" sz="6000" dirty="0">
                <a:solidFill>
                  <a:schemeClr val="accent1"/>
                </a:solidFill>
              </a:rPr>
              <a:t>1</a:t>
            </a:r>
          </a:p>
        </p:txBody>
      </p:sp>
      <p:sp>
        <p:nvSpPr>
          <p:cNvPr id="5" name="Text Placeholder 4"/>
          <p:cNvSpPr>
            <a:spLocks noGrp="1"/>
          </p:cNvSpPr>
          <p:nvPr>
            <p:ph type="body" sz="quarter" idx="14" hasCustomPrompt="1"/>
          </p:nvPr>
        </p:nvSpPr>
        <p:spPr>
          <a:xfrm>
            <a:off x="341523" y="2531690"/>
            <a:ext cx="4459077" cy="325810"/>
          </a:xfrm>
          <a:prstGeom prst="rect">
            <a:avLst/>
          </a:prstGeom>
        </p:spPr>
        <p:txBody>
          <a:bodyPr/>
          <a:lstStyle>
            <a:lvl1pPr marL="0" indent="0">
              <a:buNone/>
              <a:defRPr sz="2800"/>
            </a:lvl1pPr>
          </a:lstStyle>
          <a:p>
            <a:r>
              <a:rPr lang="en-US" sz="1800" dirty="0">
                <a:solidFill>
                  <a:schemeClr val="tx1"/>
                </a:solidFill>
              </a:rPr>
              <a:t>About GSG</a:t>
            </a:r>
          </a:p>
        </p:txBody>
      </p:sp>
      <p:sp>
        <p:nvSpPr>
          <p:cNvPr id="21" name="Text Placeholder 2"/>
          <p:cNvSpPr>
            <a:spLocks noGrp="1"/>
          </p:cNvSpPr>
          <p:nvPr>
            <p:ph type="body" sz="quarter" idx="15" hasCustomPrompt="1"/>
          </p:nvPr>
        </p:nvSpPr>
        <p:spPr>
          <a:xfrm>
            <a:off x="6202955" y="1750979"/>
            <a:ext cx="736600" cy="914400"/>
          </a:xfrm>
          <a:prstGeom prst="rect">
            <a:avLst/>
          </a:prstGeom>
        </p:spPr>
        <p:txBody>
          <a:bodyPr/>
          <a:lstStyle>
            <a:lvl1pPr marL="0" indent="0">
              <a:buNone/>
              <a:defRPr sz="2800" b="1">
                <a:solidFill>
                  <a:schemeClr val="bg2"/>
                </a:solidFill>
              </a:defRPr>
            </a:lvl1pPr>
          </a:lstStyle>
          <a:p>
            <a:r>
              <a:rPr lang="en-US" sz="6000" dirty="0">
                <a:solidFill>
                  <a:schemeClr val="accent1"/>
                </a:solidFill>
              </a:rPr>
              <a:t>3</a:t>
            </a:r>
          </a:p>
        </p:txBody>
      </p:sp>
      <p:sp>
        <p:nvSpPr>
          <p:cNvPr id="22" name="Text Placeholder 4"/>
          <p:cNvSpPr>
            <a:spLocks noGrp="1"/>
          </p:cNvSpPr>
          <p:nvPr>
            <p:ph type="body" sz="quarter" idx="16" hasCustomPrompt="1"/>
          </p:nvPr>
        </p:nvSpPr>
        <p:spPr>
          <a:xfrm>
            <a:off x="6202955" y="2536418"/>
            <a:ext cx="4459077" cy="325810"/>
          </a:xfrm>
          <a:prstGeom prst="rect">
            <a:avLst/>
          </a:prstGeom>
        </p:spPr>
        <p:txBody>
          <a:bodyPr/>
          <a:lstStyle>
            <a:lvl1pPr marL="0" indent="0">
              <a:buNone/>
              <a:defRPr sz="2800" baseline="0"/>
            </a:lvl1pPr>
          </a:lstStyle>
          <a:p>
            <a:r>
              <a:rPr lang="en-US" sz="1800" dirty="0">
                <a:solidFill>
                  <a:schemeClr val="tx1"/>
                </a:solidFill>
              </a:rPr>
              <a:t>Our Capabilities</a:t>
            </a:r>
          </a:p>
        </p:txBody>
      </p:sp>
      <p:sp>
        <p:nvSpPr>
          <p:cNvPr id="23" name="Text Placeholder 2"/>
          <p:cNvSpPr>
            <a:spLocks noGrp="1"/>
          </p:cNvSpPr>
          <p:nvPr>
            <p:ph type="body" sz="quarter" idx="17" hasCustomPrompt="1"/>
          </p:nvPr>
        </p:nvSpPr>
        <p:spPr>
          <a:xfrm>
            <a:off x="341523" y="3371851"/>
            <a:ext cx="736600" cy="914400"/>
          </a:xfrm>
          <a:prstGeom prst="rect">
            <a:avLst/>
          </a:prstGeom>
          <a:noFill/>
          <a:ln>
            <a:noFill/>
          </a:ln>
        </p:spPr>
        <p:txBody>
          <a:bodyPr/>
          <a:lstStyle>
            <a:lvl1pPr marL="0" indent="0">
              <a:buNone/>
              <a:defRPr sz="2800" b="1">
                <a:solidFill>
                  <a:schemeClr val="bg2"/>
                </a:solidFill>
              </a:defRPr>
            </a:lvl1pPr>
          </a:lstStyle>
          <a:p>
            <a:r>
              <a:rPr lang="en-US" sz="6000" dirty="0">
                <a:solidFill>
                  <a:schemeClr val="accent1"/>
                </a:solidFill>
              </a:rPr>
              <a:t>2</a:t>
            </a:r>
          </a:p>
        </p:txBody>
      </p:sp>
      <p:sp>
        <p:nvSpPr>
          <p:cNvPr id="24" name="Text Placeholder 4"/>
          <p:cNvSpPr>
            <a:spLocks noGrp="1"/>
          </p:cNvSpPr>
          <p:nvPr>
            <p:ph type="body" sz="quarter" idx="18" hasCustomPrompt="1"/>
          </p:nvPr>
        </p:nvSpPr>
        <p:spPr>
          <a:xfrm>
            <a:off x="341523" y="4157290"/>
            <a:ext cx="4459077" cy="325810"/>
          </a:xfrm>
          <a:prstGeom prst="rect">
            <a:avLst/>
          </a:prstGeom>
        </p:spPr>
        <p:txBody>
          <a:bodyPr/>
          <a:lstStyle>
            <a:lvl1pPr marL="0" indent="0">
              <a:buNone/>
              <a:defRPr sz="2800" baseline="0"/>
            </a:lvl1pPr>
          </a:lstStyle>
          <a:p>
            <a:r>
              <a:rPr lang="en-US" sz="1800" dirty="0">
                <a:solidFill>
                  <a:schemeClr val="tx1"/>
                </a:solidFill>
              </a:rPr>
              <a:t>How We See It</a:t>
            </a:r>
          </a:p>
        </p:txBody>
      </p:sp>
      <p:sp>
        <p:nvSpPr>
          <p:cNvPr id="25" name="Text Placeholder 2"/>
          <p:cNvSpPr>
            <a:spLocks noGrp="1"/>
          </p:cNvSpPr>
          <p:nvPr>
            <p:ph type="body" sz="quarter" idx="19" hasCustomPrompt="1"/>
          </p:nvPr>
        </p:nvSpPr>
        <p:spPr>
          <a:xfrm>
            <a:off x="6202955" y="3371851"/>
            <a:ext cx="736600" cy="914400"/>
          </a:xfrm>
          <a:prstGeom prst="rect">
            <a:avLst/>
          </a:prstGeom>
        </p:spPr>
        <p:txBody>
          <a:bodyPr/>
          <a:lstStyle>
            <a:lvl1pPr marL="0" indent="0">
              <a:buNone/>
              <a:defRPr sz="2800" b="1">
                <a:solidFill>
                  <a:schemeClr val="bg2"/>
                </a:solidFill>
              </a:defRPr>
            </a:lvl1pPr>
          </a:lstStyle>
          <a:p>
            <a:r>
              <a:rPr lang="en-US" sz="6000" dirty="0">
                <a:solidFill>
                  <a:schemeClr val="accent1"/>
                </a:solidFill>
              </a:rPr>
              <a:t>4</a:t>
            </a:r>
          </a:p>
        </p:txBody>
      </p:sp>
      <p:sp>
        <p:nvSpPr>
          <p:cNvPr id="26" name="Text Placeholder 4"/>
          <p:cNvSpPr>
            <a:spLocks noGrp="1"/>
          </p:cNvSpPr>
          <p:nvPr>
            <p:ph type="body" sz="quarter" idx="20" hasCustomPrompt="1"/>
          </p:nvPr>
        </p:nvSpPr>
        <p:spPr>
          <a:xfrm>
            <a:off x="6202955" y="4157290"/>
            <a:ext cx="4459077" cy="325810"/>
          </a:xfrm>
          <a:prstGeom prst="rect">
            <a:avLst/>
          </a:prstGeom>
        </p:spPr>
        <p:txBody>
          <a:bodyPr/>
          <a:lstStyle>
            <a:lvl1pPr marL="0" indent="0">
              <a:buNone/>
              <a:defRPr sz="2800" baseline="0"/>
            </a:lvl1pPr>
          </a:lstStyle>
          <a:p>
            <a:r>
              <a:rPr lang="en-US" sz="1800" dirty="0">
                <a:solidFill>
                  <a:schemeClr val="tx1"/>
                </a:solidFill>
              </a:rPr>
              <a:t>Our Experience</a:t>
            </a:r>
          </a:p>
        </p:txBody>
      </p:sp>
      <p:sp>
        <p:nvSpPr>
          <p:cNvPr id="2" name="Slide Number Placeholder 1"/>
          <p:cNvSpPr>
            <a:spLocks noGrp="1"/>
          </p:cNvSpPr>
          <p:nvPr>
            <p:ph type="sldNum" sz="quarter" idx="21"/>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401530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Table of Contents—6">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41523" y="348535"/>
            <a:ext cx="11501609" cy="1251665"/>
          </a:xfrm>
        </p:spPr>
        <p:txBody>
          <a:bodyPr/>
          <a:lstStyle>
            <a:lvl1pPr>
              <a:defRPr baseline="0"/>
            </a:lvl1pPr>
          </a:lstStyle>
          <a:p>
            <a:r>
              <a:rPr lang="en-US" dirty="0"/>
              <a:t>Agenda</a:t>
            </a:r>
          </a:p>
        </p:txBody>
      </p:sp>
      <p:cxnSp>
        <p:nvCxnSpPr>
          <p:cNvPr id="11" name="Straight Connector 10"/>
          <p:cNvCxnSpPr/>
          <p:nvPr/>
        </p:nvCxnSpPr>
        <p:spPr>
          <a:xfrm>
            <a:off x="341523" y="25781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1523" y="42037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02955" y="25781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02955" y="42037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hasCustomPrompt="1"/>
          </p:nvPr>
        </p:nvSpPr>
        <p:spPr>
          <a:xfrm>
            <a:off x="341523" y="1466851"/>
            <a:ext cx="736600" cy="914400"/>
          </a:xfrm>
          <a:prstGeom prst="rect">
            <a:avLst/>
          </a:prstGeom>
        </p:spPr>
        <p:txBody>
          <a:bodyPr/>
          <a:lstStyle>
            <a:lvl1pPr marL="0" indent="0">
              <a:buNone/>
              <a:defRPr sz="2800" b="1">
                <a:solidFill>
                  <a:schemeClr val="bg2"/>
                </a:solidFill>
              </a:defRPr>
            </a:lvl1pPr>
          </a:lstStyle>
          <a:p>
            <a:r>
              <a:rPr lang="en-US" sz="6000" dirty="0">
                <a:solidFill>
                  <a:schemeClr val="accent1"/>
                </a:solidFill>
              </a:rPr>
              <a:t>1</a:t>
            </a:r>
          </a:p>
        </p:txBody>
      </p:sp>
      <p:sp>
        <p:nvSpPr>
          <p:cNvPr id="5" name="Text Placeholder 4"/>
          <p:cNvSpPr>
            <a:spLocks noGrp="1"/>
          </p:cNvSpPr>
          <p:nvPr>
            <p:ph type="body" sz="quarter" idx="14" hasCustomPrompt="1"/>
          </p:nvPr>
        </p:nvSpPr>
        <p:spPr>
          <a:xfrm>
            <a:off x="341523" y="2252290"/>
            <a:ext cx="4459077" cy="325810"/>
          </a:xfrm>
          <a:prstGeom prst="rect">
            <a:avLst/>
          </a:prstGeom>
        </p:spPr>
        <p:txBody>
          <a:bodyPr/>
          <a:lstStyle>
            <a:lvl1pPr marL="0" indent="0">
              <a:buNone/>
              <a:defRPr sz="2800"/>
            </a:lvl1pPr>
          </a:lstStyle>
          <a:p>
            <a:r>
              <a:rPr lang="en-US" sz="1800" dirty="0">
                <a:solidFill>
                  <a:schemeClr val="tx1"/>
                </a:solidFill>
              </a:rPr>
              <a:t>Section Title</a:t>
            </a:r>
          </a:p>
        </p:txBody>
      </p:sp>
      <p:sp>
        <p:nvSpPr>
          <p:cNvPr id="21" name="Text Placeholder 2"/>
          <p:cNvSpPr>
            <a:spLocks noGrp="1"/>
          </p:cNvSpPr>
          <p:nvPr>
            <p:ph type="body" sz="quarter" idx="15" hasCustomPrompt="1"/>
          </p:nvPr>
        </p:nvSpPr>
        <p:spPr>
          <a:xfrm>
            <a:off x="6202955" y="1471579"/>
            <a:ext cx="736600" cy="914400"/>
          </a:xfrm>
          <a:prstGeom prst="rect">
            <a:avLst/>
          </a:prstGeom>
        </p:spPr>
        <p:txBody>
          <a:bodyPr/>
          <a:lstStyle>
            <a:lvl1pPr marL="0" indent="0">
              <a:buNone/>
              <a:defRPr sz="2800" b="1"/>
            </a:lvl1pPr>
          </a:lstStyle>
          <a:p>
            <a:r>
              <a:rPr lang="en-US" sz="6000" dirty="0">
                <a:solidFill>
                  <a:schemeClr val="accent1"/>
                </a:solidFill>
              </a:rPr>
              <a:t>4</a:t>
            </a:r>
          </a:p>
        </p:txBody>
      </p:sp>
      <p:sp>
        <p:nvSpPr>
          <p:cNvPr id="22" name="Text Placeholder 4"/>
          <p:cNvSpPr>
            <a:spLocks noGrp="1"/>
          </p:cNvSpPr>
          <p:nvPr>
            <p:ph type="body" sz="quarter" idx="16" hasCustomPrompt="1"/>
          </p:nvPr>
        </p:nvSpPr>
        <p:spPr>
          <a:xfrm>
            <a:off x="6202955" y="2257018"/>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sp>
        <p:nvSpPr>
          <p:cNvPr id="23" name="Text Placeholder 2"/>
          <p:cNvSpPr>
            <a:spLocks noGrp="1"/>
          </p:cNvSpPr>
          <p:nvPr>
            <p:ph type="body" sz="quarter" idx="17" hasCustomPrompt="1"/>
          </p:nvPr>
        </p:nvSpPr>
        <p:spPr>
          <a:xfrm>
            <a:off x="341523" y="3092451"/>
            <a:ext cx="736600" cy="914400"/>
          </a:xfrm>
          <a:prstGeom prst="rect">
            <a:avLst/>
          </a:prstGeom>
        </p:spPr>
        <p:txBody>
          <a:bodyPr/>
          <a:lstStyle>
            <a:lvl1pPr marL="0" indent="0">
              <a:buNone/>
              <a:defRPr sz="2800" b="1"/>
            </a:lvl1pPr>
          </a:lstStyle>
          <a:p>
            <a:r>
              <a:rPr lang="en-US" sz="6000" dirty="0">
                <a:solidFill>
                  <a:schemeClr val="accent1"/>
                </a:solidFill>
              </a:rPr>
              <a:t>2</a:t>
            </a:r>
          </a:p>
        </p:txBody>
      </p:sp>
      <p:sp>
        <p:nvSpPr>
          <p:cNvPr id="24" name="Text Placeholder 4"/>
          <p:cNvSpPr>
            <a:spLocks noGrp="1"/>
          </p:cNvSpPr>
          <p:nvPr>
            <p:ph type="body" sz="quarter" idx="18" hasCustomPrompt="1"/>
          </p:nvPr>
        </p:nvSpPr>
        <p:spPr>
          <a:xfrm>
            <a:off x="341523" y="3877890"/>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sp>
        <p:nvSpPr>
          <p:cNvPr id="25" name="Text Placeholder 2"/>
          <p:cNvSpPr>
            <a:spLocks noGrp="1"/>
          </p:cNvSpPr>
          <p:nvPr>
            <p:ph type="body" sz="quarter" idx="19" hasCustomPrompt="1"/>
          </p:nvPr>
        </p:nvSpPr>
        <p:spPr>
          <a:xfrm>
            <a:off x="6202955" y="3092451"/>
            <a:ext cx="736600" cy="914400"/>
          </a:xfrm>
          <a:prstGeom prst="rect">
            <a:avLst/>
          </a:prstGeom>
        </p:spPr>
        <p:txBody>
          <a:bodyPr/>
          <a:lstStyle>
            <a:lvl1pPr marL="0" indent="0">
              <a:buNone/>
              <a:defRPr sz="2800" b="1"/>
            </a:lvl1pPr>
          </a:lstStyle>
          <a:p>
            <a:r>
              <a:rPr lang="en-US" sz="6000" dirty="0">
                <a:solidFill>
                  <a:schemeClr val="accent1"/>
                </a:solidFill>
              </a:rPr>
              <a:t>5</a:t>
            </a:r>
          </a:p>
        </p:txBody>
      </p:sp>
      <p:sp>
        <p:nvSpPr>
          <p:cNvPr id="26" name="Text Placeholder 4"/>
          <p:cNvSpPr>
            <a:spLocks noGrp="1"/>
          </p:cNvSpPr>
          <p:nvPr>
            <p:ph type="body" sz="quarter" idx="20" hasCustomPrompt="1"/>
          </p:nvPr>
        </p:nvSpPr>
        <p:spPr>
          <a:xfrm>
            <a:off x="6202955" y="3877890"/>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cxnSp>
        <p:nvCxnSpPr>
          <p:cNvPr id="16" name="Straight Connector 15"/>
          <p:cNvCxnSpPr/>
          <p:nvPr/>
        </p:nvCxnSpPr>
        <p:spPr>
          <a:xfrm>
            <a:off x="341523" y="5834027"/>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02955" y="5834027"/>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21" hasCustomPrompt="1"/>
          </p:nvPr>
        </p:nvSpPr>
        <p:spPr>
          <a:xfrm>
            <a:off x="341523" y="4722778"/>
            <a:ext cx="736600" cy="914400"/>
          </a:xfrm>
          <a:prstGeom prst="rect">
            <a:avLst/>
          </a:prstGeom>
        </p:spPr>
        <p:txBody>
          <a:bodyPr/>
          <a:lstStyle>
            <a:lvl1pPr marL="0" indent="0">
              <a:buNone/>
              <a:defRPr sz="2800" b="1"/>
            </a:lvl1pPr>
          </a:lstStyle>
          <a:p>
            <a:r>
              <a:rPr lang="en-US" sz="6000" dirty="0">
                <a:solidFill>
                  <a:schemeClr val="accent1"/>
                </a:solidFill>
              </a:rPr>
              <a:t>3</a:t>
            </a:r>
          </a:p>
        </p:txBody>
      </p:sp>
      <p:sp>
        <p:nvSpPr>
          <p:cNvPr id="27" name="Text Placeholder 4"/>
          <p:cNvSpPr>
            <a:spLocks noGrp="1"/>
          </p:cNvSpPr>
          <p:nvPr>
            <p:ph type="body" sz="quarter" idx="22" hasCustomPrompt="1"/>
          </p:nvPr>
        </p:nvSpPr>
        <p:spPr>
          <a:xfrm>
            <a:off x="341523" y="5508217"/>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sp>
        <p:nvSpPr>
          <p:cNvPr id="28" name="Text Placeholder 2"/>
          <p:cNvSpPr>
            <a:spLocks noGrp="1"/>
          </p:cNvSpPr>
          <p:nvPr>
            <p:ph type="body" sz="quarter" idx="23" hasCustomPrompt="1"/>
          </p:nvPr>
        </p:nvSpPr>
        <p:spPr>
          <a:xfrm>
            <a:off x="6202955" y="4722778"/>
            <a:ext cx="736600" cy="914400"/>
          </a:xfrm>
          <a:prstGeom prst="rect">
            <a:avLst/>
          </a:prstGeom>
        </p:spPr>
        <p:txBody>
          <a:bodyPr/>
          <a:lstStyle>
            <a:lvl1pPr marL="0" indent="0">
              <a:buNone/>
              <a:defRPr sz="2800" b="1"/>
            </a:lvl1pPr>
          </a:lstStyle>
          <a:p>
            <a:r>
              <a:rPr lang="en-US" sz="6000" dirty="0">
                <a:solidFill>
                  <a:schemeClr val="accent1"/>
                </a:solidFill>
              </a:rPr>
              <a:t>6</a:t>
            </a:r>
          </a:p>
        </p:txBody>
      </p:sp>
      <p:sp>
        <p:nvSpPr>
          <p:cNvPr id="29" name="Text Placeholder 4"/>
          <p:cNvSpPr>
            <a:spLocks noGrp="1"/>
          </p:cNvSpPr>
          <p:nvPr>
            <p:ph type="body" sz="quarter" idx="24" hasCustomPrompt="1"/>
          </p:nvPr>
        </p:nvSpPr>
        <p:spPr>
          <a:xfrm>
            <a:off x="6202955" y="5508217"/>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sp>
        <p:nvSpPr>
          <p:cNvPr id="2" name="Slide Number Placeholder 1"/>
          <p:cNvSpPr>
            <a:spLocks noGrp="1"/>
          </p:cNvSpPr>
          <p:nvPr>
            <p:ph type="sldNum" sz="quarter" idx="25"/>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262332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Table of Contents—8">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41523" y="348535"/>
            <a:ext cx="11501609" cy="1251665"/>
          </a:xfrm>
        </p:spPr>
        <p:txBody>
          <a:bodyPr/>
          <a:lstStyle>
            <a:lvl1pPr>
              <a:defRPr baseline="0"/>
            </a:lvl1pPr>
          </a:lstStyle>
          <a:p>
            <a:r>
              <a:rPr lang="en-US" dirty="0"/>
              <a:t>Agenda</a:t>
            </a:r>
          </a:p>
        </p:txBody>
      </p:sp>
      <p:cxnSp>
        <p:nvCxnSpPr>
          <p:cNvPr id="11" name="Straight Connector 10"/>
          <p:cNvCxnSpPr/>
          <p:nvPr/>
        </p:nvCxnSpPr>
        <p:spPr>
          <a:xfrm>
            <a:off x="341523" y="25781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1523" y="36703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02955" y="25781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02955" y="3670300"/>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hasCustomPrompt="1"/>
          </p:nvPr>
        </p:nvSpPr>
        <p:spPr>
          <a:xfrm>
            <a:off x="341523" y="1466851"/>
            <a:ext cx="736600" cy="914400"/>
          </a:xfrm>
          <a:prstGeom prst="rect">
            <a:avLst/>
          </a:prstGeom>
        </p:spPr>
        <p:txBody>
          <a:bodyPr/>
          <a:lstStyle>
            <a:lvl1pPr marL="0" indent="0">
              <a:buNone/>
              <a:defRPr sz="2800" b="1"/>
            </a:lvl1pPr>
          </a:lstStyle>
          <a:p>
            <a:r>
              <a:rPr lang="en-US" sz="6000" dirty="0">
                <a:solidFill>
                  <a:schemeClr val="accent1"/>
                </a:solidFill>
              </a:rPr>
              <a:t>1</a:t>
            </a:r>
          </a:p>
        </p:txBody>
      </p:sp>
      <p:sp>
        <p:nvSpPr>
          <p:cNvPr id="5" name="Text Placeholder 4"/>
          <p:cNvSpPr>
            <a:spLocks noGrp="1"/>
          </p:cNvSpPr>
          <p:nvPr>
            <p:ph type="body" sz="quarter" idx="14" hasCustomPrompt="1"/>
          </p:nvPr>
        </p:nvSpPr>
        <p:spPr>
          <a:xfrm>
            <a:off x="341523" y="2252290"/>
            <a:ext cx="4459077" cy="325810"/>
          </a:xfrm>
          <a:prstGeom prst="rect">
            <a:avLst/>
          </a:prstGeom>
        </p:spPr>
        <p:txBody>
          <a:bodyPr/>
          <a:lstStyle>
            <a:lvl1pPr marL="0" indent="0">
              <a:buNone/>
              <a:defRPr sz="2800"/>
            </a:lvl1pPr>
          </a:lstStyle>
          <a:p>
            <a:r>
              <a:rPr lang="en-US" sz="1800" dirty="0">
                <a:solidFill>
                  <a:schemeClr val="tx1"/>
                </a:solidFill>
              </a:rPr>
              <a:t>Section Title</a:t>
            </a:r>
          </a:p>
        </p:txBody>
      </p:sp>
      <p:sp>
        <p:nvSpPr>
          <p:cNvPr id="21" name="Text Placeholder 2"/>
          <p:cNvSpPr>
            <a:spLocks noGrp="1"/>
          </p:cNvSpPr>
          <p:nvPr>
            <p:ph type="body" sz="quarter" idx="15" hasCustomPrompt="1"/>
          </p:nvPr>
        </p:nvSpPr>
        <p:spPr>
          <a:xfrm>
            <a:off x="6202955" y="1471579"/>
            <a:ext cx="736600" cy="914400"/>
          </a:xfrm>
          <a:prstGeom prst="rect">
            <a:avLst/>
          </a:prstGeom>
        </p:spPr>
        <p:txBody>
          <a:bodyPr/>
          <a:lstStyle>
            <a:lvl1pPr marL="0" indent="0">
              <a:buNone/>
              <a:defRPr sz="2800" b="1"/>
            </a:lvl1pPr>
          </a:lstStyle>
          <a:p>
            <a:r>
              <a:rPr lang="en-US" sz="6000" dirty="0">
                <a:solidFill>
                  <a:schemeClr val="accent1"/>
                </a:solidFill>
              </a:rPr>
              <a:t>5</a:t>
            </a:r>
          </a:p>
        </p:txBody>
      </p:sp>
      <p:sp>
        <p:nvSpPr>
          <p:cNvPr id="22" name="Text Placeholder 4"/>
          <p:cNvSpPr>
            <a:spLocks noGrp="1"/>
          </p:cNvSpPr>
          <p:nvPr>
            <p:ph type="body" sz="quarter" idx="16" hasCustomPrompt="1"/>
          </p:nvPr>
        </p:nvSpPr>
        <p:spPr>
          <a:xfrm>
            <a:off x="6202955" y="2257018"/>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sp>
        <p:nvSpPr>
          <p:cNvPr id="23" name="Text Placeholder 2"/>
          <p:cNvSpPr>
            <a:spLocks noGrp="1"/>
          </p:cNvSpPr>
          <p:nvPr>
            <p:ph type="body" sz="quarter" idx="17" hasCustomPrompt="1"/>
          </p:nvPr>
        </p:nvSpPr>
        <p:spPr>
          <a:xfrm>
            <a:off x="341523" y="2559051"/>
            <a:ext cx="736600" cy="914400"/>
          </a:xfrm>
          <a:prstGeom prst="rect">
            <a:avLst/>
          </a:prstGeom>
        </p:spPr>
        <p:txBody>
          <a:bodyPr/>
          <a:lstStyle>
            <a:lvl1pPr marL="0" indent="0">
              <a:buNone/>
              <a:defRPr sz="2800" b="1"/>
            </a:lvl1pPr>
          </a:lstStyle>
          <a:p>
            <a:r>
              <a:rPr lang="en-US" sz="6000" dirty="0">
                <a:solidFill>
                  <a:schemeClr val="accent1"/>
                </a:solidFill>
              </a:rPr>
              <a:t>2</a:t>
            </a:r>
          </a:p>
        </p:txBody>
      </p:sp>
      <p:sp>
        <p:nvSpPr>
          <p:cNvPr id="24" name="Text Placeholder 4"/>
          <p:cNvSpPr>
            <a:spLocks noGrp="1"/>
          </p:cNvSpPr>
          <p:nvPr>
            <p:ph type="body" sz="quarter" idx="18" hasCustomPrompt="1"/>
          </p:nvPr>
        </p:nvSpPr>
        <p:spPr>
          <a:xfrm>
            <a:off x="341523" y="3344490"/>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sp>
        <p:nvSpPr>
          <p:cNvPr id="25" name="Text Placeholder 2"/>
          <p:cNvSpPr>
            <a:spLocks noGrp="1"/>
          </p:cNvSpPr>
          <p:nvPr>
            <p:ph type="body" sz="quarter" idx="19" hasCustomPrompt="1"/>
          </p:nvPr>
        </p:nvSpPr>
        <p:spPr>
          <a:xfrm>
            <a:off x="6202955" y="2559051"/>
            <a:ext cx="736600" cy="914400"/>
          </a:xfrm>
          <a:prstGeom prst="rect">
            <a:avLst/>
          </a:prstGeom>
        </p:spPr>
        <p:txBody>
          <a:bodyPr/>
          <a:lstStyle>
            <a:lvl1pPr marL="0" indent="0">
              <a:buNone/>
              <a:defRPr sz="2800" b="1"/>
            </a:lvl1pPr>
          </a:lstStyle>
          <a:p>
            <a:r>
              <a:rPr lang="en-US" sz="6000" dirty="0">
                <a:solidFill>
                  <a:schemeClr val="accent1"/>
                </a:solidFill>
              </a:rPr>
              <a:t>6</a:t>
            </a:r>
          </a:p>
        </p:txBody>
      </p:sp>
      <p:sp>
        <p:nvSpPr>
          <p:cNvPr id="26" name="Text Placeholder 4"/>
          <p:cNvSpPr>
            <a:spLocks noGrp="1"/>
          </p:cNvSpPr>
          <p:nvPr>
            <p:ph type="body" sz="quarter" idx="20" hasCustomPrompt="1"/>
          </p:nvPr>
        </p:nvSpPr>
        <p:spPr>
          <a:xfrm>
            <a:off x="6202955" y="3344490"/>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cxnSp>
        <p:nvCxnSpPr>
          <p:cNvPr id="16" name="Straight Connector 15"/>
          <p:cNvCxnSpPr/>
          <p:nvPr/>
        </p:nvCxnSpPr>
        <p:spPr>
          <a:xfrm>
            <a:off x="341523" y="4767227"/>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02955" y="4767227"/>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21" hasCustomPrompt="1"/>
          </p:nvPr>
        </p:nvSpPr>
        <p:spPr>
          <a:xfrm>
            <a:off x="341523" y="3655978"/>
            <a:ext cx="736600" cy="914400"/>
          </a:xfrm>
          <a:prstGeom prst="rect">
            <a:avLst/>
          </a:prstGeom>
        </p:spPr>
        <p:txBody>
          <a:bodyPr/>
          <a:lstStyle>
            <a:lvl1pPr marL="0" indent="0">
              <a:buNone/>
              <a:defRPr sz="2800" b="1"/>
            </a:lvl1pPr>
          </a:lstStyle>
          <a:p>
            <a:r>
              <a:rPr lang="en-US" sz="6000" dirty="0">
                <a:solidFill>
                  <a:schemeClr val="accent1"/>
                </a:solidFill>
              </a:rPr>
              <a:t>3</a:t>
            </a:r>
          </a:p>
        </p:txBody>
      </p:sp>
      <p:sp>
        <p:nvSpPr>
          <p:cNvPr id="27" name="Text Placeholder 4"/>
          <p:cNvSpPr>
            <a:spLocks noGrp="1"/>
          </p:cNvSpPr>
          <p:nvPr>
            <p:ph type="body" sz="quarter" idx="22" hasCustomPrompt="1"/>
          </p:nvPr>
        </p:nvSpPr>
        <p:spPr>
          <a:xfrm>
            <a:off x="341523" y="4441417"/>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sp>
        <p:nvSpPr>
          <p:cNvPr id="28" name="Text Placeholder 2"/>
          <p:cNvSpPr>
            <a:spLocks noGrp="1"/>
          </p:cNvSpPr>
          <p:nvPr>
            <p:ph type="body" sz="quarter" idx="23" hasCustomPrompt="1"/>
          </p:nvPr>
        </p:nvSpPr>
        <p:spPr>
          <a:xfrm>
            <a:off x="6202955" y="3655978"/>
            <a:ext cx="736600" cy="914400"/>
          </a:xfrm>
          <a:prstGeom prst="rect">
            <a:avLst/>
          </a:prstGeom>
        </p:spPr>
        <p:txBody>
          <a:bodyPr/>
          <a:lstStyle>
            <a:lvl1pPr marL="0" indent="0">
              <a:buNone/>
              <a:defRPr sz="2800" b="1"/>
            </a:lvl1pPr>
          </a:lstStyle>
          <a:p>
            <a:r>
              <a:rPr lang="en-US" sz="6000" dirty="0">
                <a:solidFill>
                  <a:schemeClr val="accent1"/>
                </a:solidFill>
              </a:rPr>
              <a:t>7</a:t>
            </a:r>
          </a:p>
        </p:txBody>
      </p:sp>
      <p:sp>
        <p:nvSpPr>
          <p:cNvPr id="29" name="Text Placeholder 4"/>
          <p:cNvSpPr>
            <a:spLocks noGrp="1"/>
          </p:cNvSpPr>
          <p:nvPr>
            <p:ph type="body" sz="quarter" idx="24" hasCustomPrompt="1"/>
          </p:nvPr>
        </p:nvSpPr>
        <p:spPr>
          <a:xfrm>
            <a:off x="6202955" y="4441417"/>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cxnSp>
        <p:nvCxnSpPr>
          <p:cNvPr id="30" name="Straight Connector 29"/>
          <p:cNvCxnSpPr/>
          <p:nvPr/>
        </p:nvCxnSpPr>
        <p:spPr>
          <a:xfrm>
            <a:off x="341523" y="5834027"/>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02955" y="5834027"/>
            <a:ext cx="56401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2"/>
          <p:cNvSpPr>
            <a:spLocks noGrp="1"/>
          </p:cNvSpPr>
          <p:nvPr>
            <p:ph type="body" sz="quarter" idx="25" hasCustomPrompt="1"/>
          </p:nvPr>
        </p:nvSpPr>
        <p:spPr>
          <a:xfrm>
            <a:off x="341523" y="4722778"/>
            <a:ext cx="736600" cy="914400"/>
          </a:xfrm>
          <a:prstGeom prst="rect">
            <a:avLst/>
          </a:prstGeom>
        </p:spPr>
        <p:txBody>
          <a:bodyPr/>
          <a:lstStyle>
            <a:lvl1pPr marL="0" indent="0">
              <a:buNone/>
              <a:defRPr sz="2800" b="1"/>
            </a:lvl1pPr>
          </a:lstStyle>
          <a:p>
            <a:r>
              <a:rPr lang="en-US" sz="6000" dirty="0">
                <a:solidFill>
                  <a:schemeClr val="accent1"/>
                </a:solidFill>
              </a:rPr>
              <a:t>4</a:t>
            </a:r>
          </a:p>
        </p:txBody>
      </p:sp>
      <p:sp>
        <p:nvSpPr>
          <p:cNvPr id="33" name="Text Placeholder 4"/>
          <p:cNvSpPr>
            <a:spLocks noGrp="1"/>
          </p:cNvSpPr>
          <p:nvPr>
            <p:ph type="body" sz="quarter" idx="26" hasCustomPrompt="1"/>
          </p:nvPr>
        </p:nvSpPr>
        <p:spPr>
          <a:xfrm>
            <a:off x="341523" y="5508217"/>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sp>
        <p:nvSpPr>
          <p:cNvPr id="34" name="Text Placeholder 2"/>
          <p:cNvSpPr>
            <a:spLocks noGrp="1"/>
          </p:cNvSpPr>
          <p:nvPr>
            <p:ph type="body" sz="quarter" idx="27" hasCustomPrompt="1"/>
          </p:nvPr>
        </p:nvSpPr>
        <p:spPr>
          <a:xfrm>
            <a:off x="6202955" y="4722778"/>
            <a:ext cx="736600" cy="914400"/>
          </a:xfrm>
          <a:prstGeom prst="rect">
            <a:avLst/>
          </a:prstGeom>
        </p:spPr>
        <p:txBody>
          <a:bodyPr/>
          <a:lstStyle>
            <a:lvl1pPr marL="0" indent="0">
              <a:buNone/>
              <a:defRPr sz="2800" b="1"/>
            </a:lvl1pPr>
          </a:lstStyle>
          <a:p>
            <a:r>
              <a:rPr lang="en-US" sz="6000" dirty="0">
                <a:solidFill>
                  <a:schemeClr val="accent1"/>
                </a:solidFill>
              </a:rPr>
              <a:t>8</a:t>
            </a:r>
          </a:p>
        </p:txBody>
      </p:sp>
      <p:sp>
        <p:nvSpPr>
          <p:cNvPr id="35" name="Text Placeholder 4"/>
          <p:cNvSpPr>
            <a:spLocks noGrp="1"/>
          </p:cNvSpPr>
          <p:nvPr>
            <p:ph type="body" sz="quarter" idx="28" hasCustomPrompt="1"/>
          </p:nvPr>
        </p:nvSpPr>
        <p:spPr>
          <a:xfrm>
            <a:off x="6202955" y="5508217"/>
            <a:ext cx="4459077" cy="325810"/>
          </a:xfrm>
          <a:prstGeom prst="rect">
            <a:avLst/>
          </a:prstGeom>
        </p:spPr>
        <p:txBody>
          <a:bodyPr/>
          <a:lstStyle>
            <a:lvl1pPr marL="0" indent="0">
              <a:buNone/>
              <a:defRPr sz="2800" baseline="0"/>
            </a:lvl1pPr>
          </a:lstStyle>
          <a:p>
            <a:r>
              <a:rPr lang="en-US" sz="1800" dirty="0">
                <a:solidFill>
                  <a:schemeClr val="tx1"/>
                </a:solidFill>
              </a:rPr>
              <a:t>Section Title</a:t>
            </a:r>
          </a:p>
        </p:txBody>
      </p:sp>
      <p:sp>
        <p:nvSpPr>
          <p:cNvPr id="2" name="Slide Number Placeholder 1"/>
          <p:cNvSpPr>
            <a:spLocks noGrp="1"/>
          </p:cNvSpPr>
          <p:nvPr>
            <p:ph type="sldNum" sz="quarter" idx="29"/>
          </p:nvPr>
        </p:nvSpPr>
        <p:spPr/>
        <p:txBody>
          <a:body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163403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2715095"/>
            <a:ext cx="12192000" cy="157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341523" y="3202156"/>
            <a:ext cx="11501609" cy="882990"/>
          </a:xfrm>
        </p:spPr>
        <p:txBody>
          <a:bodyPr>
            <a:normAutofit/>
          </a:bodyPr>
          <a:lstStyle>
            <a:lvl1pPr>
              <a:defRPr sz="4000" b="1" baseline="0">
                <a:solidFill>
                  <a:schemeClr val="bg2"/>
                </a:solidFill>
              </a:defRPr>
            </a:lvl1pPr>
          </a:lstStyle>
          <a:p>
            <a:r>
              <a:rPr lang="en-US" dirty="0"/>
              <a:t>Section slide — add section title here</a:t>
            </a:r>
          </a:p>
        </p:txBody>
      </p:sp>
    </p:spTree>
    <p:extLst>
      <p:ext uri="{BB962C8B-B14F-4D97-AF65-F5344CB8AC3E}">
        <p14:creationId xmlns:p14="http://schemas.microsoft.com/office/powerpoint/2010/main" val="159357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Slide with full-page image">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12192000" cy="6858000"/>
          </a:xfrm>
          <a:prstGeom prst="rect">
            <a:avLst/>
          </a:prstGeom>
          <a:solidFill>
            <a:schemeClr val="tx1"/>
          </a:solidFill>
        </p:spPr>
        <p:txBody>
          <a:bodyPr/>
          <a:lstStyle>
            <a:lvl1pPr marL="0" indent="0" algn="ctr">
              <a:buNone/>
              <a:defRPr sz="1800" baseline="0">
                <a:solidFill>
                  <a:schemeClr val="bg1"/>
                </a:solidFill>
              </a:defRPr>
            </a:lvl1pPr>
          </a:lstStyle>
          <a:p>
            <a:r>
              <a:rPr lang="en-US" dirty="0"/>
              <a:t>Use this picture box to add a full-page image</a:t>
            </a:r>
          </a:p>
        </p:txBody>
      </p:sp>
      <p:sp>
        <p:nvSpPr>
          <p:cNvPr id="5" name="Rectangle 4"/>
          <p:cNvSpPr/>
          <p:nvPr/>
        </p:nvSpPr>
        <p:spPr>
          <a:xfrm>
            <a:off x="0" y="5283200"/>
            <a:ext cx="12192000" cy="157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41523" y="5755513"/>
            <a:ext cx="11501609" cy="882990"/>
          </a:xfrm>
        </p:spPr>
        <p:txBody>
          <a:bodyPr>
            <a:normAutofit/>
          </a:bodyPr>
          <a:lstStyle>
            <a:lvl1pPr>
              <a:defRPr sz="4000" b="1" baseline="0">
                <a:solidFill>
                  <a:schemeClr val="bg2"/>
                </a:solidFill>
              </a:defRPr>
            </a:lvl1pPr>
          </a:lstStyle>
          <a:p>
            <a:r>
              <a:rPr lang="en-US" dirty="0"/>
              <a:t>Section slide — add section title here</a:t>
            </a:r>
          </a:p>
        </p:txBody>
      </p:sp>
    </p:spTree>
    <p:extLst>
      <p:ext uri="{BB962C8B-B14F-4D97-AF65-F5344CB8AC3E}">
        <p14:creationId xmlns:p14="http://schemas.microsoft.com/office/powerpoint/2010/main" val="729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523" y="342900"/>
            <a:ext cx="11501609" cy="1257299"/>
          </a:xfrm>
          <a:prstGeom prst="rect">
            <a:avLst/>
          </a:prstGeom>
        </p:spPr>
        <p:txBody>
          <a:bodyPr vert="horz" lIns="91440" tIns="45720" rIns="91440" bIns="45720" rtlCol="0" anchor="t">
            <a:normAutofit/>
          </a:bodyPr>
          <a:lstStyle/>
          <a:p>
            <a:r>
              <a:rPr lang="en-US" dirty="0"/>
              <a:t>Click to edit Master title style</a:t>
            </a:r>
          </a:p>
        </p:txBody>
      </p:sp>
      <p:sp>
        <p:nvSpPr>
          <p:cNvPr id="7" name="TextBox 6"/>
          <p:cNvSpPr txBox="1"/>
          <p:nvPr/>
        </p:nvSpPr>
        <p:spPr>
          <a:xfrm>
            <a:off x="-1326710" y="65901"/>
            <a:ext cx="1326710" cy="276999"/>
          </a:xfrm>
          <a:prstGeom prst="rect">
            <a:avLst/>
          </a:prstGeom>
          <a:noFill/>
        </p:spPr>
        <p:txBody>
          <a:bodyPr wrap="none" rtlCol="0">
            <a:spAutoFit/>
          </a:bodyPr>
          <a:lstStyle/>
          <a:p>
            <a:r>
              <a:rPr lang="en-US" sz="1200" dirty="0"/>
              <a:t>Top page margin</a:t>
            </a:r>
          </a:p>
        </p:txBody>
      </p:sp>
      <p:sp>
        <p:nvSpPr>
          <p:cNvPr id="14" name="TextBox 13"/>
          <p:cNvSpPr txBox="1"/>
          <p:nvPr/>
        </p:nvSpPr>
        <p:spPr>
          <a:xfrm>
            <a:off x="-1566454" y="6038463"/>
            <a:ext cx="1566454" cy="276999"/>
          </a:xfrm>
          <a:prstGeom prst="rect">
            <a:avLst/>
          </a:prstGeom>
          <a:noFill/>
        </p:spPr>
        <p:txBody>
          <a:bodyPr wrap="none" rtlCol="0">
            <a:spAutoFit/>
          </a:bodyPr>
          <a:lstStyle/>
          <a:p>
            <a:r>
              <a:rPr lang="en-US" sz="1200" dirty="0"/>
              <a:t>Bottom page margin</a:t>
            </a:r>
          </a:p>
        </p:txBody>
      </p:sp>
      <p:sp>
        <p:nvSpPr>
          <p:cNvPr id="15" name="TextBox 14"/>
          <p:cNvSpPr txBox="1"/>
          <p:nvPr/>
        </p:nvSpPr>
        <p:spPr>
          <a:xfrm>
            <a:off x="-1729961" y="5552301"/>
            <a:ext cx="1729961" cy="276999"/>
          </a:xfrm>
          <a:prstGeom prst="rect">
            <a:avLst/>
          </a:prstGeom>
          <a:noFill/>
        </p:spPr>
        <p:txBody>
          <a:bodyPr wrap="none" rtlCol="0">
            <a:spAutoFit/>
          </a:bodyPr>
          <a:lstStyle/>
          <a:p>
            <a:r>
              <a:rPr lang="en-US" sz="1200" dirty="0"/>
              <a:t>Bottom content margin</a:t>
            </a:r>
          </a:p>
        </p:txBody>
      </p:sp>
      <p:sp>
        <p:nvSpPr>
          <p:cNvPr id="16" name="TextBox 15"/>
          <p:cNvSpPr txBox="1"/>
          <p:nvPr/>
        </p:nvSpPr>
        <p:spPr>
          <a:xfrm>
            <a:off x="-1490216" y="1604983"/>
            <a:ext cx="1490216" cy="276999"/>
          </a:xfrm>
          <a:prstGeom prst="rect">
            <a:avLst/>
          </a:prstGeom>
          <a:noFill/>
        </p:spPr>
        <p:txBody>
          <a:bodyPr wrap="none" rtlCol="0">
            <a:spAutoFit/>
          </a:bodyPr>
          <a:lstStyle/>
          <a:p>
            <a:r>
              <a:rPr lang="en-US" sz="1200" dirty="0"/>
              <a:t>Top content margin</a:t>
            </a:r>
          </a:p>
        </p:txBody>
      </p:sp>
      <p:sp>
        <p:nvSpPr>
          <p:cNvPr id="17" name="TextBox 16"/>
          <p:cNvSpPr txBox="1"/>
          <p:nvPr/>
        </p:nvSpPr>
        <p:spPr>
          <a:xfrm>
            <a:off x="-1027845" y="3456801"/>
            <a:ext cx="1027845" cy="276999"/>
          </a:xfrm>
          <a:prstGeom prst="rect">
            <a:avLst/>
          </a:prstGeom>
          <a:noFill/>
        </p:spPr>
        <p:txBody>
          <a:bodyPr wrap="none" rtlCol="0">
            <a:spAutoFit/>
          </a:bodyPr>
          <a:lstStyle/>
          <a:p>
            <a:r>
              <a:rPr lang="en-US" sz="1200"/>
              <a:t>Center</a:t>
            </a:r>
            <a:r>
              <a:rPr lang="en-US" sz="1200" baseline="0"/>
              <a:t> page</a:t>
            </a:r>
            <a:endParaRPr lang="en-US" sz="1200" dirty="0"/>
          </a:p>
        </p:txBody>
      </p:sp>
      <p:sp>
        <p:nvSpPr>
          <p:cNvPr id="9" name="TextBox 8"/>
          <p:cNvSpPr txBox="1"/>
          <p:nvPr/>
        </p:nvSpPr>
        <p:spPr>
          <a:xfrm>
            <a:off x="1463629" y="-635432"/>
            <a:ext cx="9271256" cy="400110"/>
          </a:xfrm>
          <a:prstGeom prst="rect">
            <a:avLst/>
          </a:prstGeom>
          <a:noFill/>
        </p:spPr>
        <p:txBody>
          <a:bodyPr wrap="none" rtlCol="0">
            <a:spAutoFit/>
          </a:bodyPr>
          <a:lstStyle/>
          <a:p>
            <a:pPr algn="ctr"/>
            <a:r>
              <a:rPr lang="en-US" sz="2000" dirty="0"/>
              <a:t>DO NOT ALTER SLIDE MASTERS</a:t>
            </a:r>
            <a:r>
              <a:rPr lang="en-US" sz="2000" baseline="0" dirty="0"/>
              <a:t> —</a:t>
            </a:r>
            <a:r>
              <a:rPr lang="en-US" sz="2000" dirty="0"/>
              <a:t> THIS IS A GSG</a:t>
            </a:r>
            <a:r>
              <a:rPr lang="en-US" sz="2000" baseline="0" dirty="0"/>
              <a:t> APPROVED TEMPLATE.</a:t>
            </a:r>
            <a:endParaRPr lang="en-US" sz="2000" dirty="0"/>
          </a:p>
        </p:txBody>
      </p:sp>
      <p:sp>
        <p:nvSpPr>
          <p:cNvPr id="18" name="TextBox 17"/>
          <p:cNvSpPr txBox="1"/>
          <p:nvPr/>
        </p:nvSpPr>
        <p:spPr>
          <a:xfrm>
            <a:off x="404893" y="-1120349"/>
            <a:ext cx="1335622" cy="276999"/>
          </a:xfrm>
          <a:prstGeom prst="rect">
            <a:avLst/>
          </a:prstGeom>
          <a:noFill/>
        </p:spPr>
        <p:txBody>
          <a:bodyPr wrap="none" rtlCol="0">
            <a:spAutoFit/>
          </a:bodyPr>
          <a:lstStyle/>
          <a:p>
            <a:pPr algn="l"/>
            <a:r>
              <a:rPr lang="en-US" sz="1200"/>
              <a:t>Left </a:t>
            </a:r>
            <a:r>
              <a:rPr lang="en-US" sz="1200" dirty="0"/>
              <a:t>page margin</a:t>
            </a:r>
          </a:p>
        </p:txBody>
      </p:sp>
      <p:sp>
        <p:nvSpPr>
          <p:cNvPr id="19" name="TextBox 18"/>
          <p:cNvSpPr txBox="1"/>
          <p:nvPr/>
        </p:nvSpPr>
        <p:spPr>
          <a:xfrm>
            <a:off x="10412488" y="-1111292"/>
            <a:ext cx="1436612" cy="276999"/>
          </a:xfrm>
          <a:prstGeom prst="rect">
            <a:avLst/>
          </a:prstGeom>
          <a:noFill/>
        </p:spPr>
        <p:txBody>
          <a:bodyPr wrap="none" rtlCol="0">
            <a:spAutoFit/>
          </a:bodyPr>
          <a:lstStyle/>
          <a:p>
            <a:pPr algn="r"/>
            <a:r>
              <a:rPr lang="en-US" sz="1200" dirty="0"/>
              <a:t>Right page margin</a:t>
            </a:r>
          </a:p>
        </p:txBody>
      </p:sp>
      <p:sp>
        <p:nvSpPr>
          <p:cNvPr id="20" name="TextBox 19"/>
          <p:cNvSpPr txBox="1"/>
          <p:nvPr/>
        </p:nvSpPr>
        <p:spPr>
          <a:xfrm>
            <a:off x="5585335" y="-1120349"/>
            <a:ext cx="1027845" cy="276999"/>
          </a:xfrm>
          <a:prstGeom prst="rect">
            <a:avLst/>
          </a:prstGeom>
          <a:noFill/>
        </p:spPr>
        <p:txBody>
          <a:bodyPr wrap="none" rtlCol="0">
            <a:spAutoFit/>
          </a:bodyPr>
          <a:lstStyle/>
          <a:p>
            <a:pPr algn="ctr"/>
            <a:r>
              <a:rPr lang="en-US" sz="1200" dirty="0"/>
              <a:t>Center page</a:t>
            </a:r>
          </a:p>
        </p:txBody>
      </p:sp>
      <p:sp>
        <p:nvSpPr>
          <p:cNvPr id="3" name="Rectangle 2"/>
          <p:cNvSpPr/>
          <p:nvPr/>
        </p:nvSpPr>
        <p:spPr>
          <a:xfrm>
            <a:off x="0" y="6667053"/>
            <a:ext cx="12192000" cy="2059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a:xfrm>
            <a:off x="9105900" y="6244053"/>
            <a:ext cx="2743200" cy="365125"/>
          </a:xfrm>
          <a:prstGeom prst="rect">
            <a:avLst/>
          </a:prstGeom>
        </p:spPr>
        <p:txBody>
          <a:bodyPr vert="horz" lIns="0" tIns="0" rIns="0" bIns="0" rtlCol="0" anchor="ctr"/>
          <a:lstStyle>
            <a:lvl1pPr algn="r">
              <a:defRPr sz="1600" b="1">
                <a:solidFill>
                  <a:schemeClr val="bg2"/>
                </a:solidFill>
              </a:defRPr>
            </a:lvl1pPr>
          </a:lstStyle>
          <a:p>
            <a:fld id="{114DBB8C-F1FD-6948-8E49-E1C67B2952A8}" type="slidenum">
              <a:rPr lang="en-US" smtClean="0"/>
              <a:pPr/>
              <a:t>‹#›</a:t>
            </a:fld>
            <a:endParaRPr lang="en-US" dirty="0"/>
          </a:p>
        </p:txBody>
      </p:sp>
    </p:spTree>
    <p:extLst>
      <p:ext uri="{BB962C8B-B14F-4D97-AF65-F5344CB8AC3E}">
        <p14:creationId xmlns:p14="http://schemas.microsoft.com/office/powerpoint/2010/main" val="3117120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ftr="0" dt="0"/>
  <p:txStyles>
    <p:titleStyle>
      <a:lvl1pPr algn="l" defTabSz="914400" rtl="0" eaLnBrk="1" latinLnBrk="0" hangingPunct="1">
        <a:lnSpc>
          <a:spcPct val="90000"/>
        </a:lnSpc>
        <a:spcBef>
          <a:spcPct val="0"/>
        </a:spcBef>
        <a:buNone/>
        <a:defRPr sz="28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76">
          <p15:clr>
            <a:srgbClr val="F26B43"/>
          </p15:clr>
        </p15:guide>
        <p15:guide id="2" pos="3840">
          <p15:clr>
            <a:srgbClr val="A4A3A4"/>
          </p15:clr>
        </p15:guide>
        <p15:guide id="3" pos="216">
          <p15:clr>
            <a:srgbClr val="F26B43"/>
          </p15:clr>
        </p15:guide>
        <p15:guide id="4" pos="7464">
          <p15:clr>
            <a:srgbClr val="F26B43"/>
          </p15:clr>
        </p15:guide>
        <p15:guide id="5" orient="horz" pos="216">
          <p15:clr>
            <a:srgbClr val="F26B43"/>
          </p15:clr>
        </p15:guide>
        <p15:guide id="6" orient="horz" pos="3816">
          <p15:clr>
            <a:srgbClr val="F26B43"/>
          </p15:clr>
        </p15:guide>
        <p15:guide id="7" orient="horz" pos="3672">
          <p15:clr>
            <a:srgbClr val="F26B43"/>
          </p15:clr>
        </p15:guide>
        <p15:guide id="8" orient="horz" pos="1008">
          <p15:clr>
            <a:srgbClr val="F26B43"/>
          </p15:clr>
        </p15:guide>
        <p15:guide id="9" pos="2016">
          <p15:clr>
            <a:srgbClr val="A4A3A4"/>
          </p15:clr>
        </p15:guide>
        <p15:guide id="10" pos="566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ildren's Foundation – Just another WordPress site">
            <a:extLst>
              <a:ext uri="{FF2B5EF4-FFF2-40B4-BE49-F238E27FC236}">
                <a16:creationId xmlns:a16="http://schemas.microsoft.com/office/drawing/2014/main" id="{E5ADC9A0-BA57-4413-96D9-9A86B9A5F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79" y="5984565"/>
            <a:ext cx="2409564" cy="684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Common Core in New Jersey | JerseyCAN.org">
            <a:extLst>
              <a:ext uri="{FF2B5EF4-FFF2-40B4-BE49-F238E27FC236}">
                <a16:creationId xmlns:a16="http://schemas.microsoft.com/office/drawing/2014/main" id="{B86FAB3C-0E77-47DA-A2C0-13084DD8C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558" y="5983317"/>
            <a:ext cx="1349256" cy="6854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C92DA57-CB3D-49EA-A1A8-D0764BDF0D59}"/>
              </a:ext>
            </a:extLst>
          </p:cNvPr>
          <p:cNvSpPr>
            <a:spLocks noGrp="1"/>
          </p:cNvSpPr>
          <p:nvPr>
            <p:ph type="ctrTitle"/>
          </p:nvPr>
        </p:nvSpPr>
        <p:spPr>
          <a:xfrm>
            <a:off x="248179" y="237867"/>
            <a:ext cx="11494789" cy="1266371"/>
          </a:xfrm>
        </p:spPr>
        <p:txBody>
          <a:bodyPr/>
          <a:lstStyle/>
          <a:p>
            <a:r>
              <a:rPr kumimoji="0" lang="en-US" sz="2800" b="0" i="0" u="none" strike="noStrike" kern="1200" cap="none" spc="0" normalizeH="0" baseline="0" noProof="0" dirty="0">
                <a:ln>
                  <a:noFill/>
                </a:ln>
                <a:solidFill>
                  <a:srgbClr val="000000"/>
                </a:solidFill>
                <a:effectLst/>
                <a:uLnTx/>
                <a:uFillTx/>
                <a:latin typeface="Arial" charset="0"/>
                <a:cs typeface="Arial" charset="0"/>
              </a:rPr>
              <a:t>The impact of the coronavirus on the new school year</a:t>
            </a:r>
            <a:br>
              <a:rPr kumimoji="0" lang="en-US" sz="2800" b="0" i="0" u="none" strike="noStrike" kern="1200" cap="none" spc="0" normalizeH="0" baseline="0" noProof="0" dirty="0">
                <a:ln>
                  <a:noFill/>
                </a:ln>
                <a:solidFill>
                  <a:srgbClr val="000000"/>
                </a:solidFill>
                <a:effectLst/>
                <a:uLnTx/>
                <a:uFillTx/>
                <a:latin typeface="Arial" charset="0"/>
                <a:cs typeface="Arial" charset="0"/>
              </a:rPr>
            </a:br>
            <a:r>
              <a:rPr kumimoji="0" lang="en-US" sz="2400" b="0" i="0" u="none" strike="noStrike" kern="1200" cap="none" spc="0" normalizeH="0" baseline="0" noProof="0" dirty="0">
                <a:ln>
                  <a:noFill/>
                </a:ln>
                <a:solidFill>
                  <a:srgbClr val="000000"/>
                </a:solidFill>
                <a:effectLst/>
                <a:uLnTx/>
                <a:uFillTx/>
                <a:latin typeface="Arial" charset="0"/>
                <a:cs typeface="Arial" charset="0"/>
              </a:rPr>
              <a:t>Research findings among parents of children in New Jersey public schools</a:t>
            </a:r>
            <a:endParaRPr lang="en-US" dirty="0"/>
          </a:p>
        </p:txBody>
      </p:sp>
      <p:pic>
        <p:nvPicPr>
          <p:cNvPr id="12" name="Picture 16" descr="Student workspace essentials for online learning - Reviewed Parenting">
            <a:extLst>
              <a:ext uri="{FF2B5EF4-FFF2-40B4-BE49-F238E27FC236}">
                <a16:creationId xmlns:a16="http://schemas.microsoft.com/office/drawing/2014/main" id="{8C0E049B-317F-4FC4-BBBF-13E6492B2FE9}"/>
              </a:ext>
            </a:extLst>
          </p:cNvPr>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t="17515" b="175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9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3" y="340026"/>
            <a:ext cx="11501609" cy="1034487"/>
          </a:xfrm>
        </p:spPr>
        <p:txBody>
          <a:bodyPr>
            <a:normAutofit/>
          </a:bodyPr>
          <a:lstStyle/>
          <a:p>
            <a:r>
              <a:rPr lang="en-US" dirty="0"/>
              <a:t>Low-income parents and parents of color are more likely to say their child needs a lot of additional support</a:t>
            </a:r>
          </a:p>
        </p:txBody>
      </p:sp>
      <p:sp>
        <p:nvSpPr>
          <p:cNvPr id="3" name="Text Placeholder 2"/>
          <p:cNvSpPr>
            <a:spLocks noGrp="1"/>
          </p:cNvSpPr>
          <p:nvPr>
            <p:ph type="body" sz="quarter" idx="11"/>
          </p:nvPr>
        </p:nvSpPr>
        <p:spPr>
          <a:xfrm>
            <a:off x="348342" y="1374514"/>
            <a:ext cx="11494789" cy="442712"/>
          </a:xfrm>
        </p:spPr>
        <p:txBody>
          <a:bodyPr/>
          <a:lstStyle/>
          <a:p>
            <a:r>
              <a:rPr lang="en-US" i="0" dirty="0">
                <a:effectLst/>
                <a:latin typeface="Arial" panose="020B0604020202020204" pitchFamily="34" charset="0"/>
              </a:rPr>
              <a:t>On a scale of 0 to 10, with 0 being no additional support and 10 a lot of additional support, how much support do you think your child needs to be successful this school year?</a:t>
            </a:r>
            <a:endParaRPr lang="en-US" dirty="0"/>
          </a:p>
        </p:txBody>
      </p:sp>
      <p:sp>
        <p:nvSpPr>
          <p:cNvPr id="4" name="Slide Number Placeholder 3"/>
          <p:cNvSpPr>
            <a:spLocks noGrp="1"/>
          </p:cNvSpPr>
          <p:nvPr>
            <p:ph type="sldNum" sz="quarter" idx="12"/>
          </p:nvPr>
        </p:nvSpPr>
        <p:spPr/>
        <p:txBody>
          <a:bodyPr/>
          <a:lstStyle/>
          <a:p>
            <a:fld id="{114DBB8C-F1FD-6948-8E49-E1C67B2952A8}" type="slidenum">
              <a:rPr lang="en-US" smtClean="0"/>
              <a:pPr/>
              <a:t>10</a:t>
            </a:fld>
            <a:endParaRPr lang="en-US" dirty="0"/>
          </a:p>
        </p:txBody>
      </p:sp>
      <p:graphicFrame>
        <p:nvGraphicFramePr>
          <p:cNvPr id="6" name="Chart 5">
            <a:extLst>
              <a:ext uri="{FF2B5EF4-FFF2-40B4-BE49-F238E27FC236}">
                <a16:creationId xmlns:a16="http://schemas.microsoft.com/office/drawing/2014/main" id="{CAD42082-CBBA-4E1F-9BE6-1777A671DDB6}"/>
              </a:ext>
            </a:extLst>
          </p:cNvPr>
          <p:cNvGraphicFramePr/>
          <p:nvPr>
            <p:extLst>
              <p:ext uri="{D42A27DB-BD31-4B8C-83A1-F6EECF244321}">
                <p14:modId xmlns:p14="http://schemas.microsoft.com/office/powerpoint/2010/main" val="1567505087"/>
              </p:ext>
            </p:extLst>
          </p:nvPr>
        </p:nvGraphicFramePr>
        <p:xfrm>
          <a:off x="0" y="2176722"/>
          <a:ext cx="10113264" cy="4341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8544A2A2-E920-4523-B0DA-BB5C4B130C55}"/>
              </a:ext>
            </a:extLst>
          </p:cNvPr>
          <p:cNvGraphicFramePr>
            <a:graphicFrameLocks noGrp="1"/>
          </p:cNvGraphicFramePr>
          <p:nvPr>
            <p:extLst>
              <p:ext uri="{D42A27DB-BD31-4B8C-83A1-F6EECF244321}">
                <p14:modId xmlns:p14="http://schemas.microsoft.com/office/powerpoint/2010/main" val="120584102"/>
              </p:ext>
            </p:extLst>
          </p:nvPr>
        </p:nvGraphicFramePr>
        <p:xfrm>
          <a:off x="2043166" y="1927287"/>
          <a:ext cx="8070098" cy="365125"/>
        </p:xfrm>
        <a:graphic>
          <a:graphicData uri="http://schemas.openxmlformats.org/drawingml/2006/table">
            <a:tbl>
              <a:tblPr firstRow="1" bandRow="1">
                <a:tableStyleId>{2D5ABB26-0587-4C30-8999-92F81FD0307C}</a:tableStyleId>
              </a:tblPr>
              <a:tblGrid>
                <a:gridCol w="2840333">
                  <a:extLst>
                    <a:ext uri="{9D8B030D-6E8A-4147-A177-3AD203B41FA5}">
                      <a16:colId xmlns:a16="http://schemas.microsoft.com/office/drawing/2014/main" val="1350522969"/>
                    </a:ext>
                  </a:extLst>
                </a:gridCol>
                <a:gridCol w="2743200">
                  <a:extLst>
                    <a:ext uri="{9D8B030D-6E8A-4147-A177-3AD203B41FA5}">
                      <a16:colId xmlns:a16="http://schemas.microsoft.com/office/drawing/2014/main" val="1711741264"/>
                    </a:ext>
                  </a:extLst>
                </a:gridCol>
                <a:gridCol w="2486565">
                  <a:extLst>
                    <a:ext uri="{9D8B030D-6E8A-4147-A177-3AD203B41FA5}">
                      <a16:colId xmlns:a16="http://schemas.microsoft.com/office/drawing/2014/main" val="1318452995"/>
                    </a:ext>
                  </a:extLst>
                </a:gridCol>
              </a:tblGrid>
              <a:tr h="365125">
                <a:tc>
                  <a:txBody>
                    <a:bodyPr/>
                    <a:lstStyle/>
                    <a:p>
                      <a:pPr algn="l"/>
                      <a:r>
                        <a:rPr lang="en-US" sz="1400" b="1" dirty="0">
                          <a:solidFill>
                            <a:srgbClr val="009CDE"/>
                          </a:solidFill>
                        </a:rPr>
                        <a:t>A lot of additional support (8-10)</a:t>
                      </a:r>
                    </a:p>
                  </a:txBody>
                  <a:tcPr marL="0" marR="0" anchor="b"/>
                </a:tc>
                <a:tc>
                  <a:txBody>
                    <a:bodyPr/>
                    <a:lstStyle/>
                    <a:p>
                      <a:pPr algn="ctr"/>
                      <a:r>
                        <a:rPr lang="en-US" sz="1400" b="1" dirty="0">
                          <a:solidFill>
                            <a:schemeClr val="bg2">
                              <a:lumMod val="40000"/>
                              <a:lumOff val="60000"/>
                            </a:schemeClr>
                          </a:solidFill>
                        </a:rPr>
                        <a:t>Some additional support (6-7)</a:t>
                      </a:r>
                    </a:p>
                  </a:txBody>
                  <a:tcPr marL="0" marR="0" anchor="b"/>
                </a:tc>
                <a:tc>
                  <a:txBody>
                    <a:bodyPr/>
                    <a:lstStyle/>
                    <a:p>
                      <a:pPr algn="r"/>
                      <a:r>
                        <a:rPr lang="en-US" sz="1400" b="1" dirty="0">
                          <a:solidFill>
                            <a:schemeClr val="accent2"/>
                          </a:solidFill>
                        </a:rPr>
                        <a:t>Little additional support (0-5)</a:t>
                      </a:r>
                    </a:p>
                  </a:txBody>
                  <a:tcPr marL="0" marR="0" anchor="b"/>
                </a:tc>
                <a:extLst>
                  <a:ext uri="{0D108BD9-81ED-4DB2-BD59-A6C34878D82A}">
                    <a16:rowId xmlns:a16="http://schemas.microsoft.com/office/drawing/2014/main" val="2601856744"/>
                  </a:ext>
                </a:extLst>
              </a:tr>
            </a:tbl>
          </a:graphicData>
        </a:graphic>
      </p:graphicFrame>
      <p:sp>
        <p:nvSpPr>
          <p:cNvPr id="8" name="TextBox 7">
            <a:extLst>
              <a:ext uri="{FF2B5EF4-FFF2-40B4-BE49-F238E27FC236}">
                <a16:creationId xmlns:a16="http://schemas.microsoft.com/office/drawing/2014/main" id="{A341F73A-CC12-4D08-AA66-21F771BDC89D}"/>
              </a:ext>
            </a:extLst>
          </p:cNvPr>
          <p:cNvSpPr txBox="1"/>
          <p:nvPr/>
        </p:nvSpPr>
        <p:spPr>
          <a:xfrm>
            <a:off x="-1538087" y="4210388"/>
            <a:ext cx="1538078" cy="400110"/>
          </a:xfrm>
          <a:prstGeom prst="rect">
            <a:avLst/>
          </a:prstGeom>
          <a:noFill/>
        </p:spPr>
        <p:txBody>
          <a:bodyPr wrap="square" rtlCol="0">
            <a:spAutoFit/>
          </a:bodyPr>
          <a:lstStyle/>
          <a:p>
            <a:r>
              <a:rPr lang="en-US" sz="1000" dirty="0"/>
              <a:t>*Small sample size – results directional</a:t>
            </a:r>
          </a:p>
        </p:txBody>
      </p:sp>
    </p:spTree>
    <p:extLst>
      <p:ext uri="{BB962C8B-B14F-4D97-AF65-F5344CB8AC3E}">
        <p14:creationId xmlns:p14="http://schemas.microsoft.com/office/powerpoint/2010/main" val="33772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CECDEB7-0F63-43D6-9B16-D4A618870FF8}"/>
              </a:ext>
            </a:extLst>
          </p:cNvPr>
          <p:cNvGraphicFramePr>
            <a:graphicFrameLocks noGrp="1"/>
          </p:cNvGraphicFramePr>
          <p:nvPr>
            <p:extLst>
              <p:ext uri="{D42A27DB-BD31-4B8C-83A1-F6EECF244321}">
                <p14:modId xmlns:p14="http://schemas.microsoft.com/office/powerpoint/2010/main" val="2821875951"/>
              </p:ext>
            </p:extLst>
          </p:nvPr>
        </p:nvGraphicFramePr>
        <p:xfrm>
          <a:off x="355688" y="1819071"/>
          <a:ext cx="11501609" cy="4857945"/>
        </p:xfrm>
        <a:graphic>
          <a:graphicData uri="http://schemas.openxmlformats.org/drawingml/2006/table">
            <a:tbl>
              <a:tblPr firstRow="1" firstCol="1" bandRow="1"/>
              <a:tblGrid>
                <a:gridCol w="859176">
                  <a:extLst>
                    <a:ext uri="{9D8B030D-6E8A-4147-A177-3AD203B41FA5}">
                      <a16:colId xmlns:a16="http://schemas.microsoft.com/office/drawing/2014/main" val="1133541233"/>
                    </a:ext>
                  </a:extLst>
                </a:gridCol>
                <a:gridCol w="831604">
                  <a:extLst>
                    <a:ext uri="{9D8B030D-6E8A-4147-A177-3AD203B41FA5}">
                      <a16:colId xmlns:a16="http://schemas.microsoft.com/office/drawing/2014/main" val="631515621"/>
                    </a:ext>
                  </a:extLst>
                </a:gridCol>
                <a:gridCol w="7883406">
                  <a:extLst>
                    <a:ext uri="{9D8B030D-6E8A-4147-A177-3AD203B41FA5}">
                      <a16:colId xmlns:a16="http://schemas.microsoft.com/office/drawing/2014/main" val="855782115"/>
                    </a:ext>
                  </a:extLst>
                </a:gridCol>
                <a:gridCol w="1927423">
                  <a:extLst>
                    <a:ext uri="{9D8B030D-6E8A-4147-A177-3AD203B41FA5}">
                      <a16:colId xmlns:a16="http://schemas.microsoft.com/office/drawing/2014/main" val="4229867222"/>
                    </a:ext>
                  </a:extLst>
                </a:gridCol>
              </a:tblGrid>
              <a:tr h="613211">
                <a:tc>
                  <a:txBody>
                    <a:bodyPr/>
                    <a:lstStyle/>
                    <a:p>
                      <a:pPr marL="0" marR="0" algn="ctr">
                        <a:spcBef>
                          <a:spcPts val="0"/>
                        </a:spcBef>
                        <a:spcAft>
                          <a:spcPts val="0"/>
                        </a:spcAft>
                      </a:pPr>
                      <a:r>
                        <a:rPr lang="en-US" sz="1400" b="1" dirty="0">
                          <a:solidFill>
                            <a:srgbClr val="009CDE"/>
                          </a:solidFill>
                          <a:effectLst/>
                          <a:latin typeface="Arial" panose="020B0604020202020204" pitchFamily="34" charset="0"/>
                          <a:ea typeface="Times New Roman" panose="02020603050405020304" pitchFamily="18" charset="0"/>
                          <a:cs typeface="Times New Roman" panose="02020603050405020304" pitchFamily="18" charset="0"/>
                        </a:rPr>
                        <a:t>Overall</a:t>
                      </a:r>
                    </a:p>
                    <a:p>
                      <a:pPr marL="0" marR="0" algn="ctr">
                        <a:spcBef>
                          <a:spcPts val="0"/>
                        </a:spcBef>
                        <a:spcAft>
                          <a:spcPts val="0"/>
                        </a:spcAft>
                      </a:pPr>
                      <a:r>
                        <a:rPr lang="en-US" sz="900" dirty="0">
                          <a:solidFill>
                            <a:srgbClr val="009CDE"/>
                          </a:solidFill>
                          <a:effectLst/>
                          <a:latin typeface="Arial" panose="020B0604020202020204" pitchFamily="34" charset="0"/>
                          <a:ea typeface="Times New Roman" panose="02020603050405020304" pitchFamily="18" charset="0"/>
                          <a:cs typeface="Times New Roman" panose="02020603050405020304" pitchFamily="18" charset="0"/>
                        </a:rPr>
                        <a:t>% would be helpful</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10069F"/>
                          </a:solidFill>
                          <a:effectLst/>
                          <a:latin typeface="Arial" panose="020B0604020202020204" pitchFamily="34" charset="0"/>
                          <a:ea typeface="Times New Roman" panose="02020603050405020304" pitchFamily="18" charset="0"/>
                          <a:cs typeface="Times New Roman" panose="02020603050405020304" pitchFamily="18" charset="0"/>
                        </a:rPr>
                        <a:t>Overall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0069F"/>
                          </a:solidFill>
                          <a:effectLst/>
                          <a:uLnTx/>
                          <a:uFillTx/>
                          <a:latin typeface="Arial" panose="020B0604020202020204" pitchFamily="34" charset="0"/>
                          <a:ea typeface="Times New Roman" panose="02020603050405020304" pitchFamily="18" charset="0"/>
                          <a:cs typeface="Times New Roman" panose="02020603050405020304" pitchFamily="18" charset="0"/>
                        </a:rPr>
                        <a:t>% child’s school is doing this</a:t>
                      </a:r>
                      <a:endPar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tcPr>
                </a:tc>
                <a:tc>
                  <a:txBody>
                    <a:bodyPr/>
                    <a:lstStyle/>
                    <a:p>
                      <a:pPr marL="0" marR="0" algn="l">
                        <a:spcBef>
                          <a:spcPts val="0"/>
                        </a:spcBef>
                        <a:spcAft>
                          <a:spcPts val="0"/>
                        </a:spcAft>
                      </a:pPr>
                      <a:r>
                        <a:rPr lang="en-US" sz="900" b="1" i="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666061"/>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97%</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57%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students with regular live access to their teacher, such as live online lessons or phone/video calls</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88144354"/>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96%</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50%</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parents with regular contact with or access to their child's teacher</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72538334"/>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95%</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26%</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information for parents about whether their child has learned what they are supposed to by the end of their current grade</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89018753"/>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95%</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35%</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information about how my child will be evaluated during this time</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900317057"/>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94%</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34%</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resources and/or assistance to help with completing assignments and assessment tests online</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86986112"/>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93%</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24%</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information about what areas of learning parents should focus on with their child to be ready for success next school year</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45578521"/>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92%</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37%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technical assistance to help families get set up for remote/distance learning</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40511508"/>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91%</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37%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parents or students with regular contact with or access to a school counselor</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03978206"/>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89%</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25%</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Sharing examples of resources to help parents teach their children during the day</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76461068"/>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89%</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50%</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mobile technology devices like iPads to families</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05884172"/>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87%</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21%</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free internet access to families</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65453753"/>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84%</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21%</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instructional materials and other resources to support students with disabilities</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31605373"/>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82%</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29%</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Connecting parents to resources that can help with food, housing, employment, health, and other emergency needs</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56246880"/>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80%</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20%</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instructional materials for English learners</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75619918"/>
                  </a:ext>
                </a:extLst>
              </a:tr>
              <a:tr h="282207">
                <a:tc>
                  <a:txBody>
                    <a:bodyPr/>
                    <a:lstStyle/>
                    <a:p>
                      <a:pPr marL="0" marR="0" algn="ctr">
                        <a:spcBef>
                          <a:spcPts val="0"/>
                        </a:spcBef>
                        <a:spcAft>
                          <a:spcPts val="0"/>
                        </a:spcAft>
                      </a:pPr>
                      <a:r>
                        <a:rPr lang="en-US" sz="1400" b="1" dirty="0">
                          <a:solidFill>
                            <a:schemeClr val="bg2"/>
                          </a:solidFill>
                          <a:effectLst/>
                          <a:latin typeface="+mj-lt"/>
                          <a:ea typeface="Times New Roman" panose="02020603050405020304" pitchFamily="18" charset="0"/>
                          <a:cs typeface="Times New Roman" panose="02020603050405020304" pitchFamily="18" charset="0"/>
                        </a:rPr>
                        <a:t>66%</a:t>
                      </a:r>
                    </a:p>
                  </a:txBody>
                  <a:tcPr marL="68580" marR="68580"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2"/>
                          </a:solidFill>
                          <a:effectLst/>
                          <a:latin typeface="+mj-lt"/>
                          <a:ea typeface="Times New Roman" panose="02020603050405020304" pitchFamily="18" charset="0"/>
                          <a:cs typeface="Times New Roman" panose="02020603050405020304" pitchFamily="18" charset="0"/>
                        </a:rPr>
                        <a:t>20%</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0" marR="0" algn="l">
                        <a:spcBef>
                          <a:spcPts val="0"/>
                        </a:spcBef>
                        <a:spcAft>
                          <a:spcPts val="0"/>
                        </a:spcAft>
                      </a:pPr>
                      <a:r>
                        <a:rPr lang="en-US" sz="1300" dirty="0">
                          <a:effectLst/>
                          <a:latin typeface="+mj-lt"/>
                          <a:ea typeface="Times New Roman" panose="02020603050405020304" pitchFamily="18" charset="0"/>
                          <a:cs typeface="Times New Roman" panose="02020603050405020304" pitchFamily="18" charset="0"/>
                        </a:rPr>
                        <a:t>Providing information for parents in languages other than English</a:t>
                      </a:r>
                    </a:p>
                  </a:txBody>
                  <a:tcPr marL="68580" marR="685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52520796"/>
                  </a:ext>
                </a:extLst>
              </a:tr>
            </a:tbl>
          </a:graphicData>
        </a:graphic>
      </p:graphicFrame>
      <p:sp>
        <p:nvSpPr>
          <p:cNvPr id="9" name="Text Placeholder 2">
            <a:extLst>
              <a:ext uri="{FF2B5EF4-FFF2-40B4-BE49-F238E27FC236}">
                <a16:creationId xmlns:a16="http://schemas.microsoft.com/office/drawing/2014/main" id="{0E634020-48A3-454E-916B-E43F2764F82A}"/>
              </a:ext>
            </a:extLst>
          </p:cNvPr>
          <p:cNvSpPr txBox="1">
            <a:spLocks/>
          </p:cNvSpPr>
          <p:nvPr/>
        </p:nvSpPr>
        <p:spPr>
          <a:xfrm>
            <a:off x="355688" y="1374513"/>
            <a:ext cx="11494789" cy="444558"/>
          </a:xfrm>
          <a:prstGeom prst="rect">
            <a:avLst/>
          </a:prstGeom>
          <a:solidFill>
            <a:schemeClr val="tx1">
              <a:lumMod val="10000"/>
              <a:lumOff val="90000"/>
            </a:schemeClr>
          </a:solidFill>
        </p:spPr>
        <p:txBody>
          <a:bodyPr anchor="ctr"/>
          <a:lstStyle>
            <a:lvl1pPr marL="0" indent="0" algn="ctr" defTabSz="914400" rtl="0" eaLnBrk="1" latinLnBrk="0" hangingPunct="1">
              <a:lnSpc>
                <a:spcPct val="90000"/>
              </a:lnSpc>
              <a:spcBef>
                <a:spcPts val="1000"/>
              </a:spcBef>
              <a:buFont typeface="Arial"/>
              <a:buNone/>
              <a:defRPr sz="1600" b="1"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dirty="0"/>
              <a:t>Below are some things schools could be doing to help parents during this crisis. For each one, please indicate how helpful you think it would be for families like yours navigating the coronavirus pandemic.</a:t>
            </a:r>
          </a:p>
        </p:txBody>
      </p:sp>
      <p:sp>
        <p:nvSpPr>
          <p:cNvPr id="8" name="Title 1">
            <a:extLst>
              <a:ext uri="{FF2B5EF4-FFF2-40B4-BE49-F238E27FC236}">
                <a16:creationId xmlns:a16="http://schemas.microsoft.com/office/drawing/2014/main" id="{7689179C-87B2-4713-872F-4D1AAB885999}"/>
              </a:ext>
            </a:extLst>
          </p:cNvPr>
          <p:cNvSpPr txBox="1">
            <a:spLocks/>
          </p:cNvSpPr>
          <p:nvPr/>
        </p:nvSpPr>
        <p:spPr>
          <a:xfrm>
            <a:off x="341523" y="340026"/>
            <a:ext cx="11501609" cy="10344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r>
              <a:rPr lang="en-US" sz="2800" dirty="0"/>
              <a:t>For parents in New Jersey, there is a “needs gap” that schools are currently not addressing</a:t>
            </a:r>
          </a:p>
        </p:txBody>
      </p:sp>
    </p:spTree>
    <p:extLst>
      <p:ext uri="{BB962C8B-B14F-4D97-AF65-F5344CB8AC3E}">
        <p14:creationId xmlns:p14="http://schemas.microsoft.com/office/powerpoint/2010/main" val="372984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73EA060-F123-4A8A-82BE-310EFA95AB59}"/>
              </a:ext>
            </a:extLst>
          </p:cNvPr>
          <p:cNvGraphicFramePr/>
          <p:nvPr>
            <p:extLst>
              <p:ext uri="{D42A27DB-BD31-4B8C-83A1-F6EECF244321}">
                <p14:modId xmlns:p14="http://schemas.microsoft.com/office/powerpoint/2010/main" val="3151191112"/>
              </p:ext>
            </p:extLst>
          </p:nvPr>
        </p:nvGraphicFramePr>
        <p:xfrm>
          <a:off x="-939801" y="2405220"/>
          <a:ext cx="10688711" cy="3906745"/>
        </p:xfrm>
        <a:graphic>
          <a:graphicData uri="http://schemas.openxmlformats.org/drawingml/2006/chart">
            <c:chart xmlns:c="http://schemas.openxmlformats.org/drawingml/2006/chart" xmlns:r="http://schemas.openxmlformats.org/officeDocument/2006/relationships" r:id="rId3"/>
          </a:graphicData>
        </a:graphic>
      </p:graphicFrame>
      <p:sp>
        <p:nvSpPr>
          <p:cNvPr id="24" name="Slide Number Placeholder 3">
            <a:extLst>
              <a:ext uri="{FF2B5EF4-FFF2-40B4-BE49-F238E27FC236}">
                <a16:creationId xmlns:a16="http://schemas.microsoft.com/office/drawing/2014/main" id="{4EAE0630-726A-4A6F-A598-54BE7610F839}"/>
              </a:ext>
            </a:extLst>
          </p:cNvPr>
          <p:cNvSpPr txBox="1">
            <a:spLocks/>
          </p:cNvSpPr>
          <p:nvPr/>
        </p:nvSpPr>
        <p:spPr>
          <a:xfrm>
            <a:off x="9105900" y="6244053"/>
            <a:ext cx="274320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1AC80B-535E-A841-9E0C-F8761FA53064}" type="slidenum">
              <a:rPr lang="en-US" smtClean="0"/>
              <a:pPr/>
              <a:t>12</a:t>
            </a:fld>
            <a:endParaRPr lang="en-US" dirty="0"/>
          </a:p>
        </p:txBody>
      </p:sp>
      <p:graphicFrame>
        <p:nvGraphicFramePr>
          <p:cNvPr id="15" name="Table 5">
            <a:extLst>
              <a:ext uri="{FF2B5EF4-FFF2-40B4-BE49-F238E27FC236}">
                <a16:creationId xmlns:a16="http://schemas.microsoft.com/office/drawing/2014/main" id="{F1A07220-54F4-4B46-B3EC-5BF045ABF4EE}"/>
              </a:ext>
            </a:extLst>
          </p:cNvPr>
          <p:cNvGraphicFramePr>
            <a:graphicFrameLocks noGrp="1"/>
          </p:cNvGraphicFramePr>
          <p:nvPr>
            <p:extLst>
              <p:ext uri="{D42A27DB-BD31-4B8C-83A1-F6EECF244321}">
                <p14:modId xmlns:p14="http://schemas.microsoft.com/office/powerpoint/2010/main" val="3011695142"/>
              </p:ext>
            </p:extLst>
          </p:nvPr>
        </p:nvGraphicFramePr>
        <p:xfrm>
          <a:off x="9244938" y="1955962"/>
          <a:ext cx="1487158" cy="4240256"/>
        </p:xfrm>
        <a:graphic>
          <a:graphicData uri="http://schemas.openxmlformats.org/drawingml/2006/table">
            <a:tbl>
              <a:tblPr firstRow="1" bandRow="1">
                <a:tableStyleId>{5940675A-B579-460E-94D1-54222C63F5DA}</a:tableStyleId>
              </a:tblPr>
              <a:tblGrid>
                <a:gridCol w="743579">
                  <a:extLst>
                    <a:ext uri="{9D8B030D-6E8A-4147-A177-3AD203B41FA5}">
                      <a16:colId xmlns:a16="http://schemas.microsoft.com/office/drawing/2014/main" val="2162589868"/>
                    </a:ext>
                  </a:extLst>
                </a:gridCol>
                <a:gridCol w="743579">
                  <a:extLst>
                    <a:ext uri="{9D8B030D-6E8A-4147-A177-3AD203B41FA5}">
                      <a16:colId xmlns:a16="http://schemas.microsoft.com/office/drawing/2014/main" val="99498566"/>
                    </a:ext>
                  </a:extLst>
                </a:gridCol>
              </a:tblGrid>
              <a:tr h="530032">
                <a:tc>
                  <a:txBody>
                    <a:bodyPr/>
                    <a:lstStyle/>
                    <a:p>
                      <a:pPr algn="ctr"/>
                      <a:r>
                        <a:rPr lang="en-US" sz="1400" b="1" dirty="0">
                          <a:solidFill>
                            <a:schemeClr val="tx1"/>
                          </a:solidFill>
                        </a:rPr>
                        <a:t>&lt; $50k</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chemeClr val="tx1"/>
                          </a:solidFill>
                        </a:rPr>
                        <a:t>$50k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8344035"/>
                  </a:ext>
                </a:extLst>
              </a:tr>
              <a:tr h="530032">
                <a:tc>
                  <a:txBody>
                    <a:bodyPr/>
                    <a:lstStyle/>
                    <a:p>
                      <a:pPr algn="ctr"/>
                      <a:r>
                        <a:rPr lang="en-US" sz="1600" b="1" dirty="0">
                          <a:solidFill>
                            <a:srgbClr val="009CDE"/>
                          </a:solidFill>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264667"/>
                  </a:ext>
                </a:extLst>
              </a:tr>
              <a:tr h="530032">
                <a:tc>
                  <a:txBody>
                    <a:bodyPr/>
                    <a:lstStyle/>
                    <a:p>
                      <a:pPr algn="ctr"/>
                      <a:r>
                        <a:rPr lang="en-US" sz="1600" b="1" dirty="0">
                          <a:solidFill>
                            <a:srgbClr val="009CDE"/>
                          </a:solidFill>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318254"/>
                  </a:ext>
                </a:extLst>
              </a:tr>
              <a:tr h="530032">
                <a:tc>
                  <a:txBody>
                    <a:bodyPr/>
                    <a:lstStyle/>
                    <a:p>
                      <a:pPr algn="ctr"/>
                      <a:r>
                        <a:rPr lang="en-US" sz="1600" b="1" dirty="0">
                          <a:solidFill>
                            <a:srgbClr val="009CDE"/>
                          </a:solidFill>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4089843"/>
                  </a:ext>
                </a:extLst>
              </a:tr>
              <a:tr h="530032">
                <a:tc>
                  <a:txBody>
                    <a:bodyPr/>
                    <a:lstStyle/>
                    <a:p>
                      <a:pPr algn="ctr"/>
                      <a:r>
                        <a:rPr lang="en-US" sz="1600" b="1" dirty="0">
                          <a:solidFill>
                            <a:srgbClr val="009CDE"/>
                          </a:solidFill>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9157180"/>
                  </a:ext>
                </a:extLst>
              </a:tr>
              <a:tr h="530032">
                <a:tc>
                  <a:txBody>
                    <a:bodyPr/>
                    <a:lstStyle/>
                    <a:p>
                      <a:pPr algn="ctr"/>
                      <a:r>
                        <a:rPr lang="en-US" sz="1600" b="1" dirty="0">
                          <a:solidFill>
                            <a:srgbClr val="009CDE"/>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2417218"/>
                  </a:ext>
                </a:extLst>
              </a:tr>
              <a:tr h="530032">
                <a:tc>
                  <a:txBody>
                    <a:bodyPr/>
                    <a:lstStyle/>
                    <a:p>
                      <a:pPr algn="ctr"/>
                      <a:r>
                        <a:rPr lang="en-US" sz="1600" b="1" dirty="0">
                          <a:solidFill>
                            <a:srgbClr val="009CDE"/>
                          </a:solidFill>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742816"/>
                  </a:ext>
                </a:extLst>
              </a:tr>
              <a:tr h="530032">
                <a:tc>
                  <a:txBody>
                    <a:bodyPr/>
                    <a:lstStyle/>
                    <a:p>
                      <a:pPr algn="ctr"/>
                      <a:r>
                        <a:rPr lang="en-US" sz="1600" b="1" dirty="0">
                          <a:solidFill>
                            <a:srgbClr val="009CDE"/>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6540546"/>
                  </a:ext>
                </a:extLst>
              </a:tr>
            </a:tbl>
          </a:graphicData>
        </a:graphic>
      </p:graphicFrame>
      <p:sp>
        <p:nvSpPr>
          <p:cNvPr id="33" name="Title 1">
            <a:extLst>
              <a:ext uri="{FF2B5EF4-FFF2-40B4-BE49-F238E27FC236}">
                <a16:creationId xmlns:a16="http://schemas.microsoft.com/office/drawing/2014/main" id="{3945616E-5F26-4202-9E08-07EF315A1308}"/>
              </a:ext>
            </a:extLst>
          </p:cNvPr>
          <p:cNvSpPr>
            <a:spLocks noGrp="1"/>
          </p:cNvSpPr>
          <p:nvPr>
            <p:ph type="title"/>
          </p:nvPr>
        </p:nvSpPr>
        <p:spPr>
          <a:xfrm>
            <a:off x="348342" y="467341"/>
            <a:ext cx="11501609" cy="1034487"/>
          </a:xfrm>
        </p:spPr>
        <p:txBody>
          <a:bodyPr>
            <a:noAutofit/>
          </a:bodyPr>
          <a:lstStyle/>
          <a:p>
            <a:r>
              <a:rPr lang="en-US" dirty="0"/>
              <a:t>Higher income parents are more likely to be supplementing their child’s education outside of school</a:t>
            </a:r>
          </a:p>
        </p:txBody>
      </p:sp>
      <p:sp>
        <p:nvSpPr>
          <p:cNvPr id="3" name="Text Placeholder 2">
            <a:extLst>
              <a:ext uri="{FF2B5EF4-FFF2-40B4-BE49-F238E27FC236}">
                <a16:creationId xmlns:a16="http://schemas.microsoft.com/office/drawing/2014/main" id="{57D55581-A9EE-4C71-B980-5BC95151814E}"/>
              </a:ext>
            </a:extLst>
          </p:cNvPr>
          <p:cNvSpPr>
            <a:spLocks noGrp="1"/>
          </p:cNvSpPr>
          <p:nvPr>
            <p:ph type="body" sz="quarter" idx="11"/>
          </p:nvPr>
        </p:nvSpPr>
        <p:spPr/>
        <p:txBody>
          <a:bodyPr/>
          <a:lstStyle/>
          <a:p>
            <a:r>
              <a:rPr lang="en-US" i="0" dirty="0">
                <a:effectLst/>
                <a:latin typeface="Arial" panose="020B0604020202020204" pitchFamily="34" charset="0"/>
              </a:rPr>
              <a:t>Of the following options, please select any that you are currently doing this fall semester.</a:t>
            </a:r>
            <a:endParaRPr lang="en-US" dirty="0"/>
          </a:p>
        </p:txBody>
      </p:sp>
      <p:sp>
        <p:nvSpPr>
          <p:cNvPr id="4" name="Rectangle 3">
            <a:extLst>
              <a:ext uri="{FF2B5EF4-FFF2-40B4-BE49-F238E27FC236}">
                <a16:creationId xmlns:a16="http://schemas.microsoft.com/office/drawing/2014/main" id="{6AEEEB92-A210-4AD7-9986-1D460D774A86}"/>
              </a:ext>
            </a:extLst>
          </p:cNvPr>
          <p:cNvSpPr/>
          <p:nvPr/>
        </p:nvSpPr>
        <p:spPr>
          <a:xfrm>
            <a:off x="10130445" y="2568530"/>
            <a:ext cx="487353" cy="97073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7FDE10-3778-4ED9-968D-89AB2CA01671}"/>
              </a:ext>
            </a:extLst>
          </p:cNvPr>
          <p:cNvSpPr txBox="1"/>
          <p:nvPr/>
        </p:nvSpPr>
        <p:spPr>
          <a:xfrm>
            <a:off x="5290877" y="2251331"/>
            <a:ext cx="1069729" cy="307777"/>
          </a:xfrm>
          <a:prstGeom prst="rect">
            <a:avLst/>
          </a:prstGeom>
          <a:noFill/>
        </p:spPr>
        <p:txBody>
          <a:bodyPr wrap="square">
            <a:spAutoFit/>
          </a:bodyPr>
          <a:lstStyle/>
          <a:p>
            <a:pPr algn="l"/>
            <a:r>
              <a:rPr lang="en-US" sz="1400" b="1" dirty="0">
                <a:solidFill>
                  <a:srgbClr val="009CDE"/>
                </a:solidFill>
              </a:rPr>
              <a:t>% Total</a:t>
            </a:r>
          </a:p>
        </p:txBody>
      </p:sp>
    </p:spTree>
    <p:extLst>
      <p:ext uri="{BB962C8B-B14F-4D97-AF65-F5344CB8AC3E}">
        <p14:creationId xmlns:p14="http://schemas.microsoft.com/office/powerpoint/2010/main" val="379018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8434B7C2-1C85-436A-85AB-960A9CD20890}"/>
              </a:ext>
            </a:extLst>
          </p:cNvPr>
          <p:cNvSpPr txBox="1">
            <a:spLocks/>
          </p:cNvSpPr>
          <p:nvPr/>
        </p:nvSpPr>
        <p:spPr>
          <a:xfrm>
            <a:off x="382863" y="1420240"/>
            <a:ext cx="5741340" cy="518159"/>
          </a:xfrm>
          <a:prstGeom prst="rect">
            <a:avLst/>
          </a:prstGeom>
          <a:solidFill>
            <a:schemeClr val="tx1">
              <a:lumMod val="10000"/>
              <a:lumOff val="90000"/>
            </a:schemeClr>
          </a:solidFill>
        </p:spPr>
        <p:txBody>
          <a:bodyPr anchor="ctr"/>
          <a:lstStyle>
            <a:lvl1pPr marL="0" indent="0" algn="ctr" defTabSz="914400" rtl="0" eaLnBrk="1" latinLnBrk="0" hangingPunct="1">
              <a:lnSpc>
                <a:spcPct val="90000"/>
              </a:lnSpc>
              <a:spcBef>
                <a:spcPts val="1000"/>
              </a:spcBef>
              <a:buFont typeface="Arial"/>
              <a:buNone/>
              <a:defRPr sz="1600" b="1"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0" dirty="0">
                <a:effectLst/>
                <a:latin typeface="Arial" panose="020B0604020202020204" pitchFamily="34" charset="0"/>
              </a:rPr>
              <a:t>What are you doing for child care when your child is not in school during remote learning this fall?</a:t>
            </a:r>
            <a:endParaRPr lang="en-US" dirty="0"/>
          </a:p>
        </p:txBody>
      </p:sp>
      <p:sp>
        <p:nvSpPr>
          <p:cNvPr id="24" name="Slide Number Placeholder 3">
            <a:extLst>
              <a:ext uri="{FF2B5EF4-FFF2-40B4-BE49-F238E27FC236}">
                <a16:creationId xmlns:a16="http://schemas.microsoft.com/office/drawing/2014/main" id="{4EAE0630-726A-4A6F-A598-54BE7610F839}"/>
              </a:ext>
            </a:extLst>
          </p:cNvPr>
          <p:cNvSpPr txBox="1">
            <a:spLocks/>
          </p:cNvSpPr>
          <p:nvPr/>
        </p:nvSpPr>
        <p:spPr>
          <a:xfrm>
            <a:off x="9105900" y="6244053"/>
            <a:ext cx="274320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1AC80B-535E-A841-9E0C-F8761FA53064}" type="slidenum">
              <a:rPr lang="en-US" smtClean="0"/>
              <a:pPr/>
              <a:t>13</a:t>
            </a:fld>
            <a:endParaRPr lang="en-US" dirty="0"/>
          </a:p>
        </p:txBody>
      </p:sp>
      <p:graphicFrame>
        <p:nvGraphicFramePr>
          <p:cNvPr id="11" name="Chart 10">
            <a:extLst>
              <a:ext uri="{FF2B5EF4-FFF2-40B4-BE49-F238E27FC236}">
                <a16:creationId xmlns:a16="http://schemas.microsoft.com/office/drawing/2014/main" id="{AF9AE4E8-110C-48B6-AB87-6C6806AD7900}"/>
              </a:ext>
            </a:extLst>
          </p:cNvPr>
          <p:cNvGraphicFramePr/>
          <p:nvPr>
            <p:extLst>
              <p:ext uri="{D42A27DB-BD31-4B8C-83A1-F6EECF244321}">
                <p14:modId xmlns:p14="http://schemas.microsoft.com/office/powerpoint/2010/main" val="2716923355"/>
              </p:ext>
            </p:extLst>
          </p:nvPr>
        </p:nvGraphicFramePr>
        <p:xfrm>
          <a:off x="267258" y="2200589"/>
          <a:ext cx="5828395" cy="415651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a:extLst>
              <a:ext uri="{FF2B5EF4-FFF2-40B4-BE49-F238E27FC236}">
                <a16:creationId xmlns:a16="http://schemas.microsoft.com/office/drawing/2014/main" id="{85D34052-FE69-4A9B-BC01-0A8667BA2A90}"/>
              </a:ext>
            </a:extLst>
          </p:cNvPr>
          <p:cNvSpPr txBox="1">
            <a:spLocks/>
          </p:cNvSpPr>
          <p:nvPr/>
        </p:nvSpPr>
        <p:spPr>
          <a:xfrm>
            <a:off x="6104311" y="1422752"/>
            <a:ext cx="5753447" cy="518159"/>
          </a:xfrm>
          <a:prstGeom prst="rect">
            <a:avLst/>
          </a:prstGeom>
          <a:solidFill>
            <a:schemeClr val="tx1">
              <a:lumMod val="10000"/>
              <a:lumOff val="90000"/>
            </a:schemeClr>
          </a:solidFill>
        </p:spPr>
        <p:txBody>
          <a:bodyPr anchor="ctr"/>
          <a:lstStyle>
            <a:lvl1pPr marL="0" indent="0" algn="ctr" defTabSz="914400" rtl="0" eaLnBrk="1" latinLnBrk="0" hangingPunct="1">
              <a:lnSpc>
                <a:spcPct val="90000"/>
              </a:lnSpc>
              <a:spcBef>
                <a:spcPts val="1000"/>
              </a:spcBef>
              <a:buFont typeface="Arial"/>
              <a:buNone/>
              <a:defRPr sz="1600" b="1"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0" dirty="0">
                <a:effectLst/>
                <a:latin typeface="Arial" panose="020B0604020202020204" pitchFamily="34" charset="0"/>
              </a:rPr>
              <a:t>Have you or your partner done any of the following as a result of the coronavirus crisis?</a:t>
            </a:r>
            <a:endParaRPr lang="en-US" dirty="0"/>
          </a:p>
        </p:txBody>
      </p:sp>
      <p:sp>
        <p:nvSpPr>
          <p:cNvPr id="10" name="TextBox 9">
            <a:extLst>
              <a:ext uri="{FF2B5EF4-FFF2-40B4-BE49-F238E27FC236}">
                <a16:creationId xmlns:a16="http://schemas.microsoft.com/office/drawing/2014/main" id="{3F252CF5-4BD8-42D3-BF3B-DF24231A502B}"/>
              </a:ext>
            </a:extLst>
          </p:cNvPr>
          <p:cNvSpPr txBox="1"/>
          <p:nvPr/>
        </p:nvSpPr>
        <p:spPr>
          <a:xfrm>
            <a:off x="3050095" y="2195211"/>
            <a:ext cx="1069729" cy="307777"/>
          </a:xfrm>
          <a:prstGeom prst="rect">
            <a:avLst/>
          </a:prstGeom>
          <a:noFill/>
        </p:spPr>
        <p:txBody>
          <a:bodyPr wrap="square">
            <a:spAutoFit/>
          </a:bodyPr>
          <a:lstStyle/>
          <a:p>
            <a:pPr algn="l"/>
            <a:r>
              <a:rPr lang="en-US" sz="1400" b="1" dirty="0">
                <a:solidFill>
                  <a:srgbClr val="009CDE"/>
                </a:solidFill>
              </a:rPr>
              <a:t>% Total</a:t>
            </a:r>
          </a:p>
        </p:txBody>
      </p:sp>
      <p:graphicFrame>
        <p:nvGraphicFramePr>
          <p:cNvPr id="3" name="Table 5">
            <a:extLst>
              <a:ext uri="{FF2B5EF4-FFF2-40B4-BE49-F238E27FC236}">
                <a16:creationId xmlns:a16="http://schemas.microsoft.com/office/drawing/2014/main" id="{3B769751-E0FD-4874-A6A4-DCD4F4C1CB2A}"/>
              </a:ext>
            </a:extLst>
          </p:cNvPr>
          <p:cNvGraphicFramePr>
            <a:graphicFrameLocks noGrp="1"/>
          </p:cNvGraphicFramePr>
          <p:nvPr>
            <p:extLst>
              <p:ext uri="{D42A27DB-BD31-4B8C-83A1-F6EECF244321}">
                <p14:modId xmlns:p14="http://schemas.microsoft.com/office/powerpoint/2010/main" val="4005470665"/>
              </p:ext>
            </p:extLst>
          </p:nvPr>
        </p:nvGraphicFramePr>
        <p:xfrm>
          <a:off x="4391914" y="2410194"/>
          <a:ext cx="1559646" cy="3989619"/>
        </p:xfrm>
        <a:graphic>
          <a:graphicData uri="http://schemas.openxmlformats.org/drawingml/2006/table">
            <a:tbl>
              <a:tblPr firstRow="1" bandRow="1">
                <a:tableStyleId>{5940675A-B579-460E-94D1-54222C63F5DA}</a:tableStyleId>
              </a:tblPr>
              <a:tblGrid>
                <a:gridCol w="779823">
                  <a:extLst>
                    <a:ext uri="{9D8B030D-6E8A-4147-A177-3AD203B41FA5}">
                      <a16:colId xmlns:a16="http://schemas.microsoft.com/office/drawing/2014/main" val="2162589868"/>
                    </a:ext>
                  </a:extLst>
                </a:gridCol>
                <a:gridCol w="779823">
                  <a:extLst>
                    <a:ext uri="{9D8B030D-6E8A-4147-A177-3AD203B41FA5}">
                      <a16:colId xmlns:a16="http://schemas.microsoft.com/office/drawing/2014/main" val="99498566"/>
                    </a:ext>
                  </a:extLst>
                </a:gridCol>
              </a:tblGrid>
              <a:tr h="443291">
                <a:tc>
                  <a:txBody>
                    <a:bodyPr/>
                    <a:lstStyle/>
                    <a:p>
                      <a:pPr algn="ctr"/>
                      <a:r>
                        <a:rPr lang="en-US" sz="1600" b="1" dirty="0">
                          <a:solidFill>
                            <a:srgbClr val="009CDE"/>
                          </a:solidFill>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264667"/>
                  </a:ext>
                </a:extLst>
              </a:tr>
              <a:tr h="443291">
                <a:tc>
                  <a:txBody>
                    <a:bodyPr/>
                    <a:lstStyle/>
                    <a:p>
                      <a:pPr algn="ctr"/>
                      <a:r>
                        <a:rPr lang="en-US" sz="1600" b="1" dirty="0">
                          <a:solidFill>
                            <a:srgbClr val="009CDE"/>
                          </a:solidFill>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318254"/>
                  </a:ext>
                </a:extLst>
              </a:tr>
              <a:tr h="443291">
                <a:tc>
                  <a:txBody>
                    <a:bodyPr/>
                    <a:lstStyle/>
                    <a:p>
                      <a:pPr algn="ctr"/>
                      <a:r>
                        <a:rPr lang="en-US" sz="1600" b="1" dirty="0">
                          <a:solidFill>
                            <a:srgbClr val="009CDE"/>
                          </a:solidFill>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4089843"/>
                  </a:ext>
                </a:extLst>
              </a:tr>
              <a:tr h="443291">
                <a:tc>
                  <a:txBody>
                    <a:bodyPr/>
                    <a:lstStyle/>
                    <a:p>
                      <a:pPr algn="ctr"/>
                      <a:r>
                        <a:rPr lang="en-US" sz="1600" b="1" dirty="0">
                          <a:solidFill>
                            <a:srgbClr val="009CDE"/>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9157180"/>
                  </a:ext>
                </a:extLst>
              </a:tr>
              <a:tr h="443291">
                <a:tc>
                  <a:txBody>
                    <a:bodyPr/>
                    <a:lstStyle/>
                    <a:p>
                      <a:pPr algn="ctr"/>
                      <a:r>
                        <a:rPr lang="en-US" sz="1600" b="1" dirty="0">
                          <a:solidFill>
                            <a:srgbClr val="009CDE"/>
                          </a:solidFill>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2417218"/>
                  </a:ext>
                </a:extLst>
              </a:tr>
              <a:tr h="443291">
                <a:tc>
                  <a:txBody>
                    <a:bodyPr/>
                    <a:lstStyle/>
                    <a:p>
                      <a:pPr algn="ctr"/>
                      <a:r>
                        <a:rPr lang="en-US" sz="1600" b="1" dirty="0">
                          <a:solidFill>
                            <a:srgbClr val="009CDE"/>
                          </a:solidFill>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742816"/>
                  </a:ext>
                </a:extLst>
              </a:tr>
              <a:tr h="443291">
                <a:tc>
                  <a:txBody>
                    <a:bodyPr/>
                    <a:lstStyle/>
                    <a:p>
                      <a:pPr algn="ctr"/>
                      <a:r>
                        <a:rPr lang="en-US" sz="1600" b="1" dirty="0">
                          <a:solidFill>
                            <a:srgbClr val="009CDE"/>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6540546"/>
                  </a:ext>
                </a:extLst>
              </a:tr>
              <a:tr h="443291">
                <a:tc>
                  <a:txBody>
                    <a:bodyPr/>
                    <a:lstStyle/>
                    <a:p>
                      <a:pPr algn="ctr"/>
                      <a:r>
                        <a:rPr lang="en-US" sz="1600" b="1" dirty="0">
                          <a:solidFill>
                            <a:srgbClr val="009CDE"/>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708298"/>
                  </a:ext>
                </a:extLst>
              </a:tr>
              <a:tr h="443291">
                <a:tc>
                  <a:txBody>
                    <a:bodyPr/>
                    <a:lstStyle/>
                    <a:p>
                      <a:pPr algn="ctr"/>
                      <a:r>
                        <a:rPr lang="en-US" sz="1600" b="1" dirty="0">
                          <a:solidFill>
                            <a:srgbClr val="009CDE"/>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7749803"/>
                  </a:ext>
                </a:extLst>
              </a:tr>
            </a:tbl>
          </a:graphicData>
        </a:graphic>
      </p:graphicFrame>
      <p:graphicFrame>
        <p:nvGraphicFramePr>
          <p:cNvPr id="4" name="Table 3">
            <a:extLst>
              <a:ext uri="{FF2B5EF4-FFF2-40B4-BE49-F238E27FC236}">
                <a16:creationId xmlns:a16="http://schemas.microsoft.com/office/drawing/2014/main" id="{9E24C55A-B3C5-4A49-8578-1E2518DF3997}"/>
              </a:ext>
            </a:extLst>
          </p:cNvPr>
          <p:cNvGraphicFramePr>
            <a:graphicFrameLocks noGrp="1"/>
          </p:cNvGraphicFramePr>
          <p:nvPr>
            <p:extLst>
              <p:ext uri="{D42A27DB-BD31-4B8C-83A1-F6EECF244321}">
                <p14:modId xmlns:p14="http://schemas.microsoft.com/office/powerpoint/2010/main" val="1819827316"/>
              </p:ext>
            </p:extLst>
          </p:nvPr>
        </p:nvGraphicFramePr>
        <p:xfrm>
          <a:off x="4421382" y="2039644"/>
          <a:ext cx="1559646" cy="443291"/>
        </p:xfrm>
        <a:graphic>
          <a:graphicData uri="http://schemas.openxmlformats.org/drawingml/2006/table">
            <a:tbl>
              <a:tblPr firstRow="1" bandRow="1">
                <a:tableStyleId>{5940675A-B579-460E-94D1-54222C63F5DA}</a:tableStyleId>
              </a:tblPr>
              <a:tblGrid>
                <a:gridCol w="779823">
                  <a:extLst>
                    <a:ext uri="{9D8B030D-6E8A-4147-A177-3AD203B41FA5}">
                      <a16:colId xmlns:a16="http://schemas.microsoft.com/office/drawing/2014/main" val="3123305020"/>
                    </a:ext>
                  </a:extLst>
                </a:gridCol>
                <a:gridCol w="779823">
                  <a:extLst>
                    <a:ext uri="{9D8B030D-6E8A-4147-A177-3AD203B41FA5}">
                      <a16:colId xmlns:a16="http://schemas.microsoft.com/office/drawing/2014/main" val="3518535138"/>
                    </a:ext>
                  </a:extLst>
                </a:gridCol>
              </a:tblGrid>
              <a:tr h="443291">
                <a:tc>
                  <a:txBody>
                    <a:bodyPr/>
                    <a:lstStyle/>
                    <a:p>
                      <a:pPr algn="ctr"/>
                      <a:r>
                        <a:rPr lang="en-US" sz="1400" b="1" dirty="0">
                          <a:solidFill>
                            <a:schemeClr val="tx1"/>
                          </a:solidFill>
                        </a:rPr>
                        <a:t>&lt;$50k</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chemeClr val="tx1"/>
                          </a:solidFill>
                        </a:rPr>
                        <a:t>$50k+</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716702"/>
                  </a:ext>
                </a:extLst>
              </a:tr>
            </a:tbl>
          </a:graphicData>
        </a:graphic>
      </p:graphicFrame>
      <p:graphicFrame>
        <p:nvGraphicFramePr>
          <p:cNvPr id="9" name="Chart 8">
            <a:extLst>
              <a:ext uri="{FF2B5EF4-FFF2-40B4-BE49-F238E27FC236}">
                <a16:creationId xmlns:a16="http://schemas.microsoft.com/office/drawing/2014/main" id="{1233E623-AED8-4B3C-A096-16D29591B492}"/>
              </a:ext>
            </a:extLst>
          </p:cNvPr>
          <p:cNvGraphicFramePr/>
          <p:nvPr>
            <p:extLst>
              <p:ext uri="{D42A27DB-BD31-4B8C-83A1-F6EECF244321}">
                <p14:modId xmlns:p14="http://schemas.microsoft.com/office/powerpoint/2010/main" val="2770071055"/>
              </p:ext>
            </p:extLst>
          </p:nvPr>
        </p:nvGraphicFramePr>
        <p:xfrm>
          <a:off x="6270930" y="2077080"/>
          <a:ext cx="6042534" cy="42800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5">
            <a:extLst>
              <a:ext uri="{FF2B5EF4-FFF2-40B4-BE49-F238E27FC236}">
                <a16:creationId xmlns:a16="http://schemas.microsoft.com/office/drawing/2014/main" id="{572ACD22-4672-40B8-BF26-5FD9FF415BE8}"/>
              </a:ext>
            </a:extLst>
          </p:cNvPr>
          <p:cNvGraphicFramePr>
            <a:graphicFrameLocks noGrp="1"/>
          </p:cNvGraphicFramePr>
          <p:nvPr>
            <p:extLst>
              <p:ext uri="{D42A27DB-BD31-4B8C-83A1-F6EECF244321}">
                <p14:modId xmlns:p14="http://schemas.microsoft.com/office/powerpoint/2010/main" val="3248261423"/>
              </p:ext>
            </p:extLst>
          </p:nvPr>
        </p:nvGraphicFramePr>
        <p:xfrm>
          <a:off x="10268197" y="2362768"/>
          <a:ext cx="1559646" cy="4047092"/>
        </p:xfrm>
        <a:graphic>
          <a:graphicData uri="http://schemas.openxmlformats.org/drawingml/2006/table">
            <a:tbl>
              <a:tblPr firstRow="1" bandRow="1">
                <a:tableStyleId>{5940675A-B579-460E-94D1-54222C63F5DA}</a:tableStyleId>
              </a:tblPr>
              <a:tblGrid>
                <a:gridCol w="779823">
                  <a:extLst>
                    <a:ext uri="{9D8B030D-6E8A-4147-A177-3AD203B41FA5}">
                      <a16:colId xmlns:a16="http://schemas.microsoft.com/office/drawing/2014/main" val="2162589868"/>
                    </a:ext>
                  </a:extLst>
                </a:gridCol>
                <a:gridCol w="779823">
                  <a:extLst>
                    <a:ext uri="{9D8B030D-6E8A-4147-A177-3AD203B41FA5}">
                      <a16:colId xmlns:a16="http://schemas.microsoft.com/office/drawing/2014/main" val="99498566"/>
                    </a:ext>
                  </a:extLst>
                </a:gridCol>
              </a:tblGrid>
              <a:tr h="1011773">
                <a:tc>
                  <a:txBody>
                    <a:bodyPr/>
                    <a:lstStyle/>
                    <a:p>
                      <a:pPr algn="ctr"/>
                      <a:r>
                        <a:rPr lang="en-US" sz="1600" b="1" dirty="0">
                          <a:solidFill>
                            <a:srgbClr val="009CDE"/>
                          </a:solidFill>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264667"/>
                  </a:ext>
                </a:extLst>
              </a:tr>
              <a:tr h="1011773">
                <a:tc>
                  <a:txBody>
                    <a:bodyPr/>
                    <a:lstStyle/>
                    <a:p>
                      <a:pPr algn="ctr"/>
                      <a:r>
                        <a:rPr lang="en-US" sz="1600" b="1" dirty="0">
                          <a:solidFill>
                            <a:srgbClr val="009CDE"/>
                          </a:solidFill>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318254"/>
                  </a:ext>
                </a:extLst>
              </a:tr>
              <a:tr h="1011773">
                <a:tc>
                  <a:txBody>
                    <a:bodyPr/>
                    <a:lstStyle/>
                    <a:p>
                      <a:pPr algn="ctr"/>
                      <a:r>
                        <a:rPr lang="en-US" sz="1600" b="1" dirty="0">
                          <a:solidFill>
                            <a:srgbClr val="009CDE"/>
                          </a:solidFill>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4089843"/>
                  </a:ext>
                </a:extLst>
              </a:tr>
              <a:tr h="1011773">
                <a:tc>
                  <a:txBody>
                    <a:bodyPr/>
                    <a:lstStyle/>
                    <a:p>
                      <a:pPr algn="ctr"/>
                      <a:r>
                        <a:rPr lang="en-US" sz="1600" b="1" dirty="0">
                          <a:solidFill>
                            <a:srgbClr val="009CDE"/>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9CDE"/>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9157180"/>
                  </a:ext>
                </a:extLst>
              </a:tr>
            </a:tbl>
          </a:graphicData>
        </a:graphic>
      </p:graphicFrame>
      <p:graphicFrame>
        <p:nvGraphicFramePr>
          <p:cNvPr id="16" name="Table 15">
            <a:extLst>
              <a:ext uri="{FF2B5EF4-FFF2-40B4-BE49-F238E27FC236}">
                <a16:creationId xmlns:a16="http://schemas.microsoft.com/office/drawing/2014/main" id="{8E67433D-32D9-47A0-87B6-90E42636996A}"/>
              </a:ext>
            </a:extLst>
          </p:cNvPr>
          <p:cNvGraphicFramePr>
            <a:graphicFrameLocks noGrp="1"/>
          </p:cNvGraphicFramePr>
          <p:nvPr>
            <p:extLst>
              <p:ext uri="{D42A27DB-BD31-4B8C-83A1-F6EECF244321}">
                <p14:modId xmlns:p14="http://schemas.microsoft.com/office/powerpoint/2010/main" val="4020389200"/>
              </p:ext>
            </p:extLst>
          </p:nvPr>
        </p:nvGraphicFramePr>
        <p:xfrm>
          <a:off x="10258149" y="2030306"/>
          <a:ext cx="1559646" cy="465955"/>
        </p:xfrm>
        <a:graphic>
          <a:graphicData uri="http://schemas.openxmlformats.org/drawingml/2006/table">
            <a:tbl>
              <a:tblPr firstRow="1" bandRow="1">
                <a:tableStyleId>{5940675A-B579-460E-94D1-54222C63F5DA}</a:tableStyleId>
              </a:tblPr>
              <a:tblGrid>
                <a:gridCol w="779823">
                  <a:extLst>
                    <a:ext uri="{9D8B030D-6E8A-4147-A177-3AD203B41FA5}">
                      <a16:colId xmlns:a16="http://schemas.microsoft.com/office/drawing/2014/main" val="3123305020"/>
                    </a:ext>
                  </a:extLst>
                </a:gridCol>
                <a:gridCol w="779823">
                  <a:extLst>
                    <a:ext uri="{9D8B030D-6E8A-4147-A177-3AD203B41FA5}">
                      <a16:colId xmlns:a16="http://schemas.microsoft.com/office/drawing/2014/main" val="3518535138"/>
                    </a:ext>
                  </a:extLst>
                </a:gridCol>
              </a:tblGrid>
              <a:tr h="465955">
                <a:tc>
                  <a:txBody>
                    <a:bodyPr/>
                    <a:lstStyle/>
                    <a:p>
                      <a:pPr algn="ctr"/>
                      <a:r>
                        <a:rPr lang="en-US" sz="1400" b="1" dirty="0">
                          <a:solidFill>
                            <a:schemeClr val="tx1"/>
                          </a:solidFill>
                        </a:rPr>
                        <a:t>&lt;$50k</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chemeClr val="tx1"/>
                          </a:solidFill>
                        </a:rPr>
                        <a:t>$50k+</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716702"/>
                  </a:ext>
                </a:extLst>
              </a:tr>
            </a:tbl>
          </a:graphicData>
        </a:graphic>
      </p:graphicFrame>
      <p:cxnSp>
        <p:nvCxnSpPr>
          <p:cNvPr id="19" name="Straight Connector 18">
            <a:extLst>
              <a:ext uri="{FF2B5EF4-FFF2-40B4-BE49-F238E27FC236}">
                <a16:creationId xmlns:a16="http://schemas.microsoft.com/office/drawing/2014/main" id="{F8D5AFC9-A656-4C0B-960D-BD37FA6BB7DD}"/>
              </a:ext>
            </a:extLst>
          </p:cNvPr>
          <p:cNvCxnSpPr/>
          <p:nvPr/>
        </p:nvCxnSpPr>
        <p:spPr>
          <a:xfrm>
            <a:off x="6095653" y="1303774"/>
            <a:ext cx="0" cy="5333027"/>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66C2DBDD-21CD-4887-A683-13A21C853394}"/>
              </a:ext>
            </a:extLst>
          </p:cNvPr>
          <p:cNvSpPr txBox="1"/>
          <p:nvPr/>
        </p:nvSpPr>
        <p:spPr>
          <a:xfrm>
            <a:off x="9158401" y="2167313"/>
            <a:ext cx="1022374" cy="307777"/>
          </a:xfrm>
          <a:prstGeom prst="rect">
            <a:avLst/>
          </a:prstGeom>
          <a:noFill/>
        </p:spPr>
        <p:txBody>
          <a:bodyPr wrap="square">
            <a:spAutoFit/>
          </a:bodyPr>
          <a:lstStyle/>
          <a:p>
            <a:pPr algn="l"/>
            <a:r>
              <a:rPr lang="en-US" sz="1400" b="1" dirty="0">
                <a:solidFill>
                  <a:srgbClr val="009CDE"/>
                </a:solidFill>
              </a:rPr>
              <a:t>% Total</a:t>
            </a:r>
          </a:p>
        </p:txBody>
      </p:sp>
      <p:sp>
        <p:nvSpPr>
          <p:cNvPr id="26" name="Title 1">
            <a:extLst>
              <a:ext uri="{FF2B5EF4-FFF2-40B4-BE49-F238E27FC236}">
                <a16:creationId xmlns:a16="http://schemas.microsoft.com/office/drawing/2014/main" id="{EE8B66A9-3C3B-4B93-83A5-DD0225F55CF8}"/>
              </a:ext>
            </a:extLst>
          </p:cNvPr>
          <p:cNvSpPr>
            <a:spLocks noGrp="1"/>
          </p:cNvSpPr>
          <p:nvPr>
            <p:ph type="title"/>
          </p:nvPr>
        </p:nvSpPr>
        <p:spPr>
          <a:xfrm>
            <a:off x="341523" y="340026"/>
            <a:ext cx="11501609" cy="1034487"/>
          </a:xfrm>
        </p:spPr>
        <p:txBody>
          <a:bodyPr>
            <a:normAutofit/>
          </a:bodyPr>
          <a:lstStyle/>
          <a:p>
            <a:r>
              <a:rPr lang="en-US" sz="2800" dirty="0"/>
              <a:t>High-income families are less likely to have had the pandemic impact their professional lives as they have more flexibility with remote work</a:t>
            </a:r>
          </a:p>
        </p:txBody>
      </p:sp>
      <p:sp>
        <p:nvSpPr>
          <p:cNvPr id="2" name="Rectangle 1">
            <a:extLst>
              <a:ext uri="{FF2B5EF4-FFF2-40B4-BE49-F238E27FC236}">
                <a16:creationId xmlns:a16="http://schemas.microsoft.com/office/drawing/2014/main" id="{A89F8D43-BF54-4B5F-9750-E6CBB55A17FD}"/>
              </a:ext>
            </a:extLst>
          </p:cNvPr>
          <p:cNvSpPr/>
          <p:nvPr/>
        </p:nvSpPr>
        <p:spPr>
          <a:xfrm>
            <a:off x="10445226" y="2632430"/>
            <a:ext cx="487353" cy="144471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C52461-E895-4761-A1D9-73B33E69518F}"/>
              </a:ext>
            </a:extLst>
          </p:cNvPr>
          <p:cNvSpPr/>
          <p:nvPr/>
        </p:nvSpPr>
        <p:spPr>
          <a:xfrm>
            <a:off x="4541070" y="2900050"/>
            <a:ext cx="487353" cy="38744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C5D6719-CD14-4C9B-8DCD-7A827DCCEB25}"/>
              </a:ext>
            </a:extLst>
          </p:cNvPr>
          <p:cNvSpPr/>
          <p:nvPr/>
        </p:nvSpPr>
        <p:spPr>
          <a:xfrm>
            <a:off x="5329775" y="2482935"/>
            <a:ext cx="487353" cy="38744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07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3" y="340026"/>
            <a:ext cx="11501609" cy="1034487"/>
          </a:xfrm>
        </p:spPr>
        <p:txBody>
          <a:bodyPr>
            <a:normAutofit/>
          </a:bodyPr>
          <a:lstStyle/>
          <a:p>
            <a:r>
              <a:rPr lang="en-US" dirty="0"/>
              <a:t>Low-income families</a:t>
            </a:r>
            <a:r>
              <a:rPr lang="en-US"/>
              <a:t>, particularly </a:t>
            </a:r>
            <a:r>
              <a:rPr lang="en-US" dirty="0"/>
              <a:t>low-income families of color, are uneasy about their financial situation over the coming months</a:t>
            </a:r>
          </a:p>
        </p:txBody>
      </p:sp>
      <p:sp>
        <p:nvSpPr>
          <p:cNvPr id="3" name="Text Placeholder 2"/>
          <p:cNvSpPr>
            <a:spLocks noGrp="1"/>
          </p:cNvSpPr>
          <p:nvPr>
            <p:ph type="body" sz="quarter" idx="11"/>
          </p:nvPr>
        </p:nvSpPr>
        <p:spPr/>
        <p:txBody>
          <a:bodyPr/>
          <a:lstStyle/>
          <a:p>
            <a:r>
              <a:rPr lang="en-US" i="0" dirty="0">
                <a:effectLst/>
                <a:latin typeface="Arial" panose="020B0604020202020204" pitchFamily="34" charset="0"/>
              </a:rPr>
              <a:t>Thinking about your family's personal financial situation over the next few months, do you feel confident or uneasy?</a:t>
            </a:r>
            <a:endParaRPr lang="en-US" dirty="0"/>
          </a:p>
        </p:txBody>
      </p:sp>
      <p:sp>
        <p:nvSpPr>
          <p:cNvPr id="4" name="Slide Number Placeholder 3"/>
          <p:cNvSpPr>
            <a:spLocks noGrp="1"/>
          </p:cNvSpPr>
          <p:nvPr>
            <p:ph type="sldNum" sz="quarter" idx="12"/>
          </p:nvPr>
        </p:nvSpPr>
        <p:spPr/>
        <p:txBody>
          <a:bodyPr/>
          <a:lstStyle/>
          <a:p>
            <a:fld id="{114DBB8C-F1FD-6948-8E49-E1C67B2952A8}" type="slidenum">
              <a:rPr lang="en-US" smtClean="0"/>
              <a:pPr/>
              <a:t>14</a:t>
            </a:fld>
            <a:endParaRPr lang="en-US" dirty="0"/>
          </a:p>
        </p:txBody>
      </p:sp>
      <p:graphicFrame>
        <p:nvGraphicFramePr>
          <p:cNvPr id="6" name="Chart 5">
            <a:extLst>
              <a:ext uri="{FF2B5EF4-FFF2-40B4-BE49-F238E27FC236}">
                <a16:creationId xmlns:a16="http://schemas.microsoft.com/office/drawing/2014/main" id="{CAD42082-CBBA-4E1F-9BE6-1777A671DDB6}"/>
              </a:ext>
            </a:extLst>
          </p:cNvPr>
          <p:cNvGraphicFramePr/>
          <p:nvPr>
            <p:extLst>
              <p:ext uri="{D42A27DB-BD31-4B8C-83A1-F6EECF244321}">
                <p14:modId xmlns:p14="http://schemas.microsoft.com/office/powerpoint/2010/main" val="1601712228"/>
              </p:ext>
            </p:extLst>
          </p:nvPr>
        </p:nvGraphicFramePr>
        <p:xfrm>
          <a:off x="505612" y="2176722"/>
          <a:ext cx="10113264" cy="4341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8544A2A2-E920-4523-B0DA-BB5C4B130C55}"/>
              </a:ext>
            </a:extLst>
          </p:cNvPr>
          <p:cNvGraphicFramePr>
            <a:graphicFrameLocks noGrp="1"/>
          </p:cNvGraphicFramePr>
          <p:nvPr>
            <p:extLst>
              <p:ext uri="{D42A27DB-BD31-4B8C-83A1-F6EECF244321}">
                <p14:modId xmlns:p14="http://schemas.microsoft.com/office/powerpoint/2010/main" val="863674680"/>
              </p:ext>
            </p:extLst>
          </p:nvPr>
        </p:nvGraphicFramePr>
        <p:xfrm>
          <a:off x="2548778" y="1927287"/>
          <a:ext cx="8070098" cy="365125"/>
        </p:xfrm>
        <a:graphic>
          <a:graphicData uri="http://schemas.openxmlformats.org/drawingml/2006/table">
            <a:tbl>
              <a:tblPr firstRow="1" bandRow="1">
                <a:tableStyleId>{2D5ABB26-0587-4C30-8999-92F81FD0307C}</a:tableStyleId>
              </a:tblPr>
              <a:tblGrid>
                <a:gridCol w="1423531">
                  <a:extLst>
                    <a:ext uri="{9D8B030D-6E8A-4147-A177-3AD203B41FA5}">
                      <a16:colId xmlns:a16="http://schemas.microsoft.com/office/drawing/2014/main" val="1350522969"/>
                    </a:ext>
                  </a:extLst>
                </a:gridCol>
                <a:gridCol w="5215422">
                  <a:extLst>
                    <a:ext uri="{9D8B030D-6E8A-4147-A177-3AD203B41FA5}">
                      <a16:colId xmlns:a16="http://schemas.microsoft.com/office/drawing/2014/main" val="1095436845"/>
                    </a:ext>
                  </a:extLst>
                </a:gridCol>
                <a:gridCol w="1431145">
                  <a:extLst>
                    <a:ext uri="{9D8B030D-6E8A-4147-A177-3AD203B41FA5}">
                      <a16:colId xmlns:a16="http://schemas.microsoft.com/office/drawing/2014/main" val="1318452995"/>
                    </a:ext>
                  </a:extLst>
                </a:gridCol>
              </a:tblGrid>
              <a:tr h="365125">
                <a:tc>
                  <a:txBody>
                    <a:bodyPr/>
                    <a:lstStyle/>
                    <a:p>
                      <a:pPr algn="l"/>
                      <a:r>
                        <a:rPr lang="en-US" sz="1400" b="1" dirty="0">
                          <a:solidFill>
                            <a:schemeClr val="bg2"/>
                          </a:solidFill>
                        </a:rPr>
                        <a:t>Confident</a:t>
                      </a:r>
                    </a:p>
                  </a:txBody>
                  <a:tcPr marL="0" marR="0" anchor="b"/>
                </a:tc>
                <a:tc>
                  <a:txBody>
                    <a:bodyPr/>
                    <a:lstStyle/>
                    <a:p>
                      <a:pPr algn="ctr"/>
                      <a:r>
                        <a:rPr lang="en-US" sz="1400" b="1" dirty="0">
                          <a:solidFill>
                            <a:srgbClr val="BFBFBD"/>
                          </a:solidFill>
                        </a:rPr>
                        <a:t>Not sure</a:t>
                      </a:r>
                    </a:p>
                  </a:txBody>
                  <a:tcPr anchor="b"/>
                </a:tc>
                <a:tc>
                  <a:txBody>
                    <a:bodyPr/>
                    <a:lstStyle/>
                    <a:p>
                      <a:pPr algn="r"/>
                      <a:r>
                        <a:rPr lang="en-US" sz="1400" b="1" dirty="0">
                          <a:solidFill>
                            <a:schemeClr val="accent2"/>
                          </a:solidFill>
                        </a:rPr>
                        <a:t>Uneasy</a:t>
                      </a:r>
                    </a:p>
                  </a:txBody>
                  <a:tcPr marL="0" marR="0" anchor="b"/>
                </a:tc>
                <a:extLst>
                  <a:ext uri="{0D108BD9-81ED-4DB2-BD59-A6C34878D82A}">
                    <a16:rowId xmlns:a16="http://schemas.microsoft.com/office/drawing/2014/main" val="2601856744"/>
                  </a:ext>
                </a:extLst>
              </a:tr>
            </a:tbl>
          </a:graphicData>
        </a:graphic>
      </p:graphicFrame>
      <p:sp>
        <p:nvSpPr>
          <p:cNvPr id="5" name="Rectangle 4">
            <a:extLst>
              <a:ext uri="{FF2B5EF4-FFF2-40B4-BE49-F238E27FC236}">
                <a16:creationId xmlns:a16="http://schemas.microsoft.com/office/drawing/2014/main" id="{AC11FEA2-19D0-4285-9B3E-84F23B2ADBBA}"/>
              </a:ext>
            </a:extLst>
          </p:cNvPr>
          <p:cNvSpPr/>
          <p:nvPr/>
        </p:nvSpPr>
        <p:spPr>
          <a:xfrm flipH="1">
            <a:off x="10299184" y="3386367"/>
            <a:ext cx="319691" cy="122946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41F73A-CC12-4D08-AA66-21F771BDC89D}"/>
              </a:ext>
            </a:extLst>
          </p:cNvPr>
          <p:cNvSpPr txBox="1"/>
          <p:nvPr/>
        </p:nvSpPr>
        <p:spPr>
          <a:xfrm>
            <a:off x="-1538087" y="4210388"/>
            <a:ext cx="1538078" cy="400110"/>
          </a:xfrm>
          <a:prstGeom prst="rect">
            <a:avLst/>
          </a:prstGeom>
          <a:noFill/>
        </p:spPr>
        <p:txBody>
          <a:bodyPr wrap="square" rtlCol="0">
            <a:spAutoFit/>
          </a:bodyPr>
          <a:lstStyle/>
          <a:p>
            <a:r>
              <a:rPr lang="en-US" sz="1000" dirty="0"/>
              <a:t>*Small sample size – results directional</a:t>
            </a:r>
          </a:p>
        </p:txBody>
      </p:sp>
    </p:spTree>
    <p:extLst>
      <p:ext uri="{BB962C8B-B14F-4D97-AF65-F5344CB8AC3E}">
        <p14:creationId xmlns:p14="http://schemas.microsoft.com/office/powerpoint/2010/main" val="231546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8434B7C2-1C85-436A-85AB-960A9CD20890}"/>
              </a:ext>
            </a:extLst>
          </p:cNvPr>
          <p:cNvSpPr txBox="1">
            <a:spLocks/>
          </p:cNvSpPr>
          <p:nvPr/>
        </p:nvSpPr>
        <p:spPr>
          <a:xfrm>
            <a:off x="365700" y="1542402"/>
            <a:ext cx="5741687" cy="518159"/>
          </a:xfrm>
          <a:prstGeom prst="rect">
            <a:avLst/>
          </a:prstGeom>
          <a:solidFill>
            <a:schemeClr val="tx1">
              <a:lumMod val="10000"/>
              <a:lumOff val="90000"/>
            </a:schemeClr>
          </a:solidFill>
        </p:spPr>
        <p:txBody>
          <a:bodyPr anchor="ctr"/>
          <a:lstStyle>
            <a:lvl1pPr marL="0" indent="0" algn="ctr" defTabSz="914400" rtl="0" eaLnBrk="1" latinLnBrk="0" hangingPunct="1">
              <a:lnSpc>
                <a:spcPct val="90000"/>
              </a:lnSpc>
              <a:spcBef>
                <a:spcPts val="1000"/>
              </a:spcBef>
              <a:buFont typeface="Arial"/>
              <a:buNone/>
              <a:defRPr sz="1600" b="1"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Have you done any of the following as a result of the coronavirus crisis?</a:t>
            </a:r>
          </a:p>
        </p:txBody>
      </p:sp>
      <p:sp>
        <p:nvSpPr>
          <p:cNvPr id="2" name="Title 1"/>
          <p:cNvSpPr>
            <a:spLocks noGrp="1"/>
          </p:cNvSpPr>
          <p:nvPr>
            <p:ph type="title"/>
          </p:nvPr>
        </p:nvSpPr>
        <p:spPr>
          <a:xfrm>
            <a:off x="331999" y="478025"/>
            <a:ext cx="11593302" cy="1257299"/>
          </a:xfrm>
        </p:spPr>
        <p:txBody>
          <a:bodyPr>
            <a:noAutofit/>
          </a:bodyPr>
          <a:lstStyle/>
          <a:p>
            <a:r>
              <a:rPr lang="en-US" sz="2800" dirty="0"/>
              <a:t>Food insecurity is a top concern for parents in New Jersey, especially among families of color and low-income families</a:t>
            </a:r>
          </a:p>
        </p:txBody>
      </p:sp>
      <p:sp>
        <p:nvSpPr>
          <p:cNvPr id="24" name="Slide Number Placeholder 3">
            <a:extLst>
              <a:ext uri="{FF2B5EF4-FFF2-40B4-BE49-F238E27FC236}">
                <a16:creationId xmlns:a16="http://schemas.microsoft.com/office/drawing/2014/main" id="{4EAE0630-726A-4A6F-A598-54BE7610F839}"/>
              </a:ext>
            </a:extLst>
          </p:cNvPr>
          <p:cNvSpPr txBox="1">
            <a:spLocks/>
          </p:cNvSpPr>
          <p:nvPr/>
        </p:nvSpPr>
        <p:spPr>
          <a:xfrm>
            <a:off x="9105900" y="6244053"/>
            <a:ext cx="274320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1AC80B-535E-A841-9E0C-F8761FA53064}" type="slidenum">
              <a:rPr lang="en-US" smtClean="0"/>
              <a:pPr/>
              <a:t>15</a:t>
            </a:fld>
            <a:endParaRPr lang="en-US" dirty="0"/>
          </a:p>
        </p:txBody>
      </p:sp>
      <p:graphicFrame>
        <p:nvGraphicFramePr>
          <p:cNvPr id="11" name="Chart 10">
            <a:extLst>
              <a:ext uri="{FF2B5EF4-FFF2-40B4-BE49-F238E27FC236}">
                <a16:creationId xmlns:a16="http://schemas.microsoft.com/office/drawing/2014/main" id="{AF9AE4E8-110C-48B6-AB87-6C6806AD7900}"/>
              </a:ext>
            </a:extLst>
          </p:cNvPr>
          <p:cNvGraphicFramePr/>
          <p:nvPr>
            <p:extLst>
              <p:ext uri="{D42A27DB-BD31-4B8C-83A1-F6EECF244321}">
                <p14:modId xmlns:p14="http://schemas.microsoft.com/office/powerpoint/2010/main" val="750135857"/>
              </p:ext>
            </p:extLst>
          </p:nvPr>
        </p:nvGraphicFramePr>
        <p:xfrm>
          <a:off x="102637" y="2554797"/>
          <a:ext cx="5450145" cy="3663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AF9AE4E8-110C-48B6-AB87-6C6806AD7900}"/>
              </a:ext>
            </a:extLst>
          </p:cNvPr>
          <p:cNvGraphicFramePr/>
          <p:nvPr>
            <p:extLst>
              <p:ext uri="{D42A27DB-BD31-4B8C-83A1-F6EECF244321}">
                <p14:modId xmlns:p14="http://schemas.microsoft.com/office/powerpoint/2010/main" val="4213479876"/>
              </p:ext>
            </p:extLst>
          </p:nvPr>
        </p:nvGraphicFramePr>
        <p:xfrm>
          <a:off x="5552782" y="2507737"/>
          <a:ext cx="5726258" cy="3710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6B8BDBD4-2C4B-4451-B6F7-DBF834D3BFFD}"/>
              </a:ext>
            </a:extLst>
          </p:cNvPr>
          <p:cNvGraphicFramePr>
            <a:graphicFrameLocks noGrp="1"/>
          </p:cNvGraphicFramePr>
          <p:nvPr>
            <p:extLst>
              <p:ext uri="{D42A27DB-BD31-4B8C-83A1-F6EECF244321}">
                <p14:modId xmlns:p14="http://schemas.microsoft.com/office/powerpoint/2010/main" val="3490866016"/>
              </p:ext>
            </p:extLst>
          </p:nvPr>
        </p:nvGraphicFramePr>
        <p:xfrm>
          <a:off x="8263255" y="2325174"/>
          <a:ext cx="2561322" cy="365125"/>
        </p:xfrm>
        <a:graphic>
          <a:graphicData uri="http://schemas.openxmlformats.org/drawingml/2006/table">
            <a:tbl>
              <a:tblPr firstRow="1" bandRow="1">
                <a:tableStyleId>{2D5ABB26-0587-4C30-8999-92F81FD0307C}</a:tableStyleId>
              </a:tblPr>
              <a:tblGrid>
                <a:gridCol w="2561322">
                  <a:extLst>
                    <a:ext uri="{9D8B030D-6E8A-4147-A177-3AD203B41FA5}">
                      <a16:colId xmlns:a16="http://schemas.microsoft.com/office/drawing/2014/main" val="1318452995"/>
                    </a:ext>
                  </a:extLst>
                </a:gridCol>
              </a:tblGrid>
              <a:tr h="365125">
                <a:tc>
                  <a:txBody>
                    <a:bodyPr/>
                    <a:lstStyle/>
                    <a:p>
                      <a:pPr marL="0" algn="l" defTabSz="914400" rtl="0" eaLnBrk="1" latinLnBrk="0" hangingPunct="1"/>
                      <a:r>
                        <a:rPr lang="en-US" sz="1400" b="1" kern="1200" dirty="0">
                          <a:solidFill>
                            <a:srgbClr val="009CDE"/>
                          </a:solidFill>
                          <a:latin typeface="+mn-lt"/>
                          <a:ea typeface="+mn-ea"/>
                          <a:cs typeface="+mn-cs"/>
                        </a:rPr>
                        <a:t>% Concerned</a:t>
                      </a:r>
                    </a:p>
                  </a:txBody>
                  <a:tcPr anchor="b"/>
                </a:tc>
                <a:extLst>
                  <a:ext uri="{0D108BD9-81ED-4DB2-BD59-A6C34878D82A}">
                    <a16:rowId xmlns:a16="http://schemas.microsoft.com/office/drawing/2014/main" val="2601856744"/>
                  </a:ext>
                </a:extLst>
              </a:tr>
            </a:tbl>
          </a:graphicData>
        </a:graphic>
      </p:graphicFrame>
      <p:sp>
        <p:nvSpPr>
          <p:cNvPr id="8" name="Text Placeholder 2">
            <a:extLst>
              <a:ext uri="{FF2B5EF4-FFF2-40B4-BE49-F238E27FC236}">
                <a16:creationId xmlns:a16="http://schemas.microsoft.com/office/drawing/2014/main" id="{85D34052-FE69-4A9B-BC01-0A8667BA2A90}"/>
              </a:ext>
            </a:extLst>
          </p:cNvPr>
          <p:cNvSpPr txBox="1">
            <a:spLocks/>
          </p:cNvSpPr>
          <p:nvPr/>
        </p:nvSpPr>
        <p:spPr>
          <a:xfrm>
            <a:off x="6086995" y="1537975"/>
            <a:ext cx="5762105" cy="518159"/>
          </a:xfrm>
          <a:prstGeom prst="rect">
            <a:avLst/>
          </a:prstGeom>
          <a:solidFill>
            <a:schemeClr val="tx1">
              <a:lumMod val="10000"/>
              <a:lumOff val="90000"/>
            </a:schemeClr>
          </a:solidFill>
        </p:spPr>
        <p:txBody>
          <a:bodyPr anchor="ctr"/>
          <a:lstStyle>
            <a:lvl1pPr marL="0" indent="0" algn="ctr" defTabSz="914400" rtl="0" eaLnBrk="1" latinLnBrk="0" hangingPunct="1">
              <a:lnSpc>
                <a:spcPct val="90000"/>
              </a:lnSpc>
              <a:spcBef>
                <a:spcPts val="1000"/>
              </a:spcBef>
              <a:buFont typeface="Arial"/>
              <a:buNone/>
              <a:defRPr sz="1600" b="1"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How concerned are you about access to meals and food for your child this fall?</a:t>
            </a:r>
          </a:p>
        </p:txBody>
      </p:sp>
      <p:sp>
        <p:nvSpPr>
          <p:cNvPr id="10" name="TextBox 9">
            <a:extLst>
              <a:ext uri="{FF2B5EF4-FFF2-40B4-BE49-F238E27FC236}">
                <a16:creationId xmlns:a16="http://schemas.microsoft.com/office/drawing/2014/main" id="{3F252CF5-4BD8-42D3-BF3B-DF24231A502B}"/>
              </a:ext>
            </a:extLst>
          </p:cNvPr>
          <p:cNvSpPr txBox="1"/>
          <p:nvPr/>
        </p:nvSpPr>
        <p:spPr>
          <a:xfrm>
            <a:off x="1833571" y="2246127"/>
            <a:ext cx="3540861" cy="523220"/>
          </a:xfrm>
          <a:prstGeom prst="rect">
            <a:avLst/>
          </a:prstGeom>
          <a:noFill/>
        </p:spPr>
        <p:txBody>
          <a:bodyPr wrap="square">
            <a:spAutoFit/>
          </a:bodyPr>
          <a:lstStyle/>
          <a:p>
            <a:pPr algn="l"/>
            <a:r>
              <a:rPr lang="en-US" sz="1400" b="1" dirty="0">
                <a:solidFill>
                  <a:srgbClr val="009CDE"/>
                </a:solidFill>
              </a:rPr>
              <a:t>% Skipped/reduced</a:t>
            </a:r>
          </a:p>
          <a:p>
            <a:pPr algn="l"/>
            <a:r>
              <a:rPr lang="en-US" sz="1400" b="1" dirty="0">
                <a:solidFill>
                  <a:srgbClr val="009CDE"/>
                </a:solidFill>
              </a:rPr>
              <a:t>their own/their child’s meals</a:t>
            </a:r>
          </a:p>
        </p:txBody>
      </p:sp>
      <p:cxnSp>
        <p:nvCxnSpPr>
          <p:cNvPr id="12" name="Straight Connector 11">
            <a:extLst>
              <a:ext uri="{FF2B5EF4-FFF2-40B4-BE49-F238E27FC236}">
                <a16:creationId xmlns:a16="http://schemas.microsoft.com/office/drawing/2014/main" id="{C651B74B-7736-4182-865B-264AE2C10E4D}"/>
              </a:ext>
            </a:extLst>
          </p:cNvPr>
          <p:cNvCxnSpPr>
            <a:cxnSpLocks/>
          </p:cNvCxnSpPr>
          <p:nvPr/>
        </p:nvCxnSpPr>
        <p:spPr>
          <a:xfrm>
            <a:off x="6086995" y="1303771"/>
            <a:ext cx="20392" cy="533303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111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3" y="469117"/>
            <a:ext cx="11501609" cy="1034487"/>
          </a:xfrm>
        </p:spPr>
        <p:txBody>
          <a:bodyPr>
            <a:normAutofit/>
          </a:bodyPr>
          <a:lstStyle/>
          <a:p>
            <a:r>
              <a:rPr lang="en-US" dirty="0"/>
              <a:t>Low-income families, particularly Latinx and Black families, are concerned about being able to afford or losing their internet access</a:t>
            </a:r>
          </a:p>
        </p:txBody>
      </p:sp>
      <p:sp>
        <p:nvSpPr>
          <p:cNvPr id="3" name="Text Placeholder 2"/>
          <p:cNvSpPr>
            <a:spLocks noGrp="1"/>
          </p:cNvSpPr>
          <p:nvPr>
            <p:ph type="body" sz="quarter" idx="11"/>
          </p:nvPr>
        </p:nvSpPr>
        <p:spPr/>
        <p:txBody>
          <a:bodyPr/>
          <a:lstStyle/>
          <a:p>
            <a:r>
              <a:rPr lang="en-US" i="0" dirty="0">
                <a:effectLst/>
                <a:latin typeface="Arial" panose="020B0604020202020204" pitchFamily="34" charset="0"/>
              </a:rPr>
              <a:t>How concerned are you about being able to afford internet access in the fall or losing your internet access?</a:t>
            </a:r>
            <a:endParaRPr lang="en-US" dirty="0"/>
          </a:p>
        </p:txBody>
      </p:sp>
      <p:sp>
        <p:nvSpPr>
          <p:cNvPr id="4" name="Slide Number Placeholder 3"/>
          <p:cNvSpPr>
            <a:spLocks noGrp="1"/>
          </p:cNvSpPr>
          <p:nvPr>
            <p:ph type="sldNum" sz="quarter" idx="12"/>
          </p:nvPr>
        </p:nvSpPr>
        <p:spPr/>
        <p:txBody>
          <a:bodyPr/>
          <a:lstStyle/>
          <a:p>
            <a:fld id="{114DBB8C-F1FD-6948-8E49-E1C67B2952A8}" type="slidenum">
              <a:rPr lang="en-US" smtClean="0"/>
              <a:pPr/>
              <a:t>16</a:t>
            </a:fld>
            <a:endParaRPr lang="en-US" dirty="0"/>
          </a:p>
        </p:txBody>
      </p:sp>
      <p:graphicFrame>
        <p:nvGraphicFramePr>
          <p:cNvPr id="6" name="Chart 5">
            <a:extLst>
              <a:ext uri="{FF2B5EF4-FFF2-40B4-BE49-F238E27FC236}">
                <a16:creationId xmlns:a16="http://schemas.microsoft.com/office/drawing/2014/main" id="{CAD42082-CBBA-4E1F-9BE6-1777A671DDB6}"/>
              </a:ext>
            </a:extLst>
          </p:cNvPr>
          <p:cNvGraphicFramePr/>
          <p:nvPr>
            <p:extLst>
              <p:ext uri="{D42A27DB-BD31-4B8C-83A1-F6EECF244321}">
                <p14:modId xmlns:p14="http://schemas.microsoft.com/office/powerpoint/2010/main" val="814639188"/>
              </p:ext>
            </p:extLst>
          </p:nvPr>
        </p:nvGraphicFramePr>
        <p:xfrm>
          <a:off x="516369" y="2176722"/>
          <a:ext cx="10113264" cy="4341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8544A2A2-E920-4523-B0DA-BB5C4B130C55}"/>
              </a:ext>
            </a:extLst>
          </p:cNvPr>
          <p:cNvGraphicFramePr>
            <a:graphicFrameLocks noGrp="1"/>
          </p:cNvGraphicFramePr>
          <p:nvPr>
            <p:extLst>
              <p:ext uri="{D42A27DB-BD31-4B8C-83A1-F6EECF244321}">
                <p14:modId xmlns:p14="http://schemas.microsoft.com/office/powerpoint/2010/main" val="165059823"/>
              </p:ext>
            </p:extLst>
          </p:nvPr>
        </p:nvGraphicFramePr>
        <p:xfrm>
          <a:off x="2559535" y="1927287"/>
          <a:ext cx="8070098" cy="365125"/>
        </p:xfrm>
        <a:graphic>
          <a:graphicData uri="http://schemas.openxmlformats.org/drawingml/2006/table">
            <a:tbl>
              <a:tblPr firstRow="1" bandRow="1">
                <a:tableStyleId>{2D5ABB26-0587-4C30-8999-92F81FD0307C}</a:tableStyleId>
              </a:tblPr>
              <a:tblGrid>
                <a:gridCol w="1423531">
                  <a:extLst>
                    <a:ext uri="{9D8B030D-6E8A-4147-A177-3AD203B41FA5}">
                      <a16:colId xmlns:a16="http://schemas.microsoft.com/office/drawing/2014/main" val="1350522969"/>
                    </a:ext>
                  </a:extLst>
                </a:gridCol>
                <a:gridCol w="5215422">
                  <a:extLst>
                    <a:ext uri="{9D8B030D-6E8A-4147-A177-3AD203B41FA5}">
                      <a16:colId xmlns:a16="http://schemas.microsoft.com/office/drawing/2014/main" val="1095436845"/>
                    </a:ext>
                  </a:extLst>
                </a:gridCol>
                <a:gridCol w="1431145">
                  <a:extLst>
                    <a:ext uri="{9D8B030D-6E8A-4147-A177-3AD203B41FA5}">
                      <a16:colId xmlns:a16="http://schemas.microsoft.com/office/drawing/2014/main" val="1318452995"/>
                    </a:ext>
                  </a:extLst>
                </a:gridCol>
              </a:tblGrid>
              <a:tr h="365125">
                <a:tc>
                  <a:txBody>
                    <a:bodyPr/>
                    <a:lstStyle/>
                    <a:p>
                      <a:pPr algn="l"/>
                      <a:r>
                        <a:rPr lang="en-US" sz="1400" b="1" dirty="0">
                          <a:solidFill>
                            <a:schemeClr val="bg2"/>
                          </a:solidFill>
                        </a:rPr>
                        <a:t>Concerned</a:t>
                      </a:r>
                    </a:p>
                  </a:txBody>
                  <a:tcPr marL="0" marR="0" anchor="b"/>
                </a:tc>
                <a:tc>
                  <a:txBody>
                    <a:bodyPr/>
                    <a:lstStyle/>
                    <a:p>
                      <a:pPr algn="ctr"/>
                      <a:endParaRPr lang="en-US" sz="1400" b="1" dirty="0">
                        <a:solidFill>
                          <a:srgbClr val="BFBFBD"/>
                        </a:solidFill>
                      </a:endParaRPr>
                    </a:p>
                  </a:txBody>
                  <a:tcPr anchor="b"/>
                </a:tc>
                <a:tc>
                  <a:txBody>
                    <a:bodyPr/>
                    <a:lstStyle/>
                    <a:p>
                      <a:pPr algn="r"/>
                      <a:r>
                        <a:rPr lang="en-US" sz="1400" b="1" dirty="0">
                          <a:solidFill>
                            <a:schemeClr val="accent2"/>
                          </a:solidFill>
                        </a:rPr>
                        <a:t>Not concerned</a:t>
                      </a:r>
                    </a:p>
                  </a:txBody>
                  <a:tcPr marL="0" marR="0" anchor="b"/>
                </a:tc>
                <a:extLst>
                  <a:ext uri="{0D108BD9-81ED-4DB2-BD59-A6C34878D82A}">
                    <a16:rowId xmlns:a16="http://schemas.microsoft.com/office/drawing/2014/main" val="2601856744"/>
                  </a:ext>
                </a:extLst>
              </a:tr>
            </a:tbl>
          </a:graphicData>
        </a:graphic>
      </p:graphicFrame>
      <p:sp>
        <p:nvSpPr>
          <p:cNvPr id="5" name="Rectangle 4">
            <a:extLst>
              <a:ext uri="{FF2B5EF4-FFF2-40B4-BE49-F238E27FC236}">
                <a16:creationId xmlns:a16="http://schemas.microsoft.com/office/drawing/2014/main" id="{AC11FEA2-19D0-4285-9B3E-84F23B2ADBBA}"/>
              </a:ext>
            </a:extLst>
          </p:cNvPr>
          <p:cNvSpPr/>
          <p:nvPr/>
        </p:nvSpPr>
        <p:spPr>
          <a:xfrm flipH="1">
            <a:off x="2559534" y="4052343"/>
            <a:ext cx="319691" cy="48310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41F73A-CC12-4D08-AA66-21F771BDC89D}"/>
              </a:ext>
            </a:extLst>
          </p:cNvPr>
          <p:cNvSpPr txBox="1"/>
          <p:nvPr/>
        </p:nvSpPr>
        <p:spPr>
          <a:xfrm>
            <a:off x="-1538087" y="4210388"/>
            <a:ext cx="1538078" cy="400110"/>
          </a:xfrm>
          <a:prstGeom prst="rect">
            <a:avLst/>
          </a:prstGeom>
          <a:noFill/>
        </p:spPr>
        <p:txBody>
          <a:bodyPr wrap="square" rtlCol="0">
            <a:spAutoFit/>
          </a:bodyPr>
          <a:lstStyle/>
          <a:p>
            <a:r>
              <a:rPr lang="en-US" sz="1000" dirty="0"/>
              <a:t>*Small sample size – results directional</a:t>
            </a:r>
          </a:p>
        </p:txBody>
      </p:sp>
    </p:spTree>
    <p:extLst>
      <p:ext uri="{BB962C8B-B14F-4D97-AF65-F5344CB8AC3E}">
        <p14:creationId xmlns:p14="http://schemas.microsoft.com/office/powerpoint/2010/main" val="226669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a:t>
            </a:r>
          </a:p>
        </p:txBody>
      </p:sp>
    </p:spTree>
    <p:extLst>
      <p:ext uri="{BB962C8B-B14F-4D97-AF65-F5344CB8AC3E}">
        <p14:creationId xmlns:p14="http://schemas.microsoft.com/office/powerpoint/2010/main" val="26569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9000F6-C360-4490-BD75-0F4EA676C4D8}"/>
              </a:ext>
            </a:extLst>
          </p:cNvPr>
          <p:cNvSpPr>
            <a:spLocks noGrp="1"/>
          </p:cNvSpPr>
          <p:nvPr>
            <p:ph type="sldNum" sz="quarter" idx="10"/>
          </p:nvPr>
        </p:nvSpPr>
        <p:spPr/>
        <p:txBody>
          <a:bodyPr/>
          <a:lstStyle/>
          <a:p>
            <a:fld id="{114DBB8C-F1FD-6948-8E49-E1C67B2952A8}" type="slidenum">
              <a:rPr lang="en-US" smtClean="0"/>
              <a:pPr/>
              <a:t>2</a:t>
            </a:fld>
            <a:endParaRPr lang="en-US" dirty="0"/>
          </a:p>
        </p:txBody>
      </p:sp>
      <p:sp>
        <p:nvSpPr>
          <p:cNvPr id="3" name="Title 1">
            <a:extLst>
              <a:ext uri="{FF2B5EF4-FFF2-40B4-BE49-F238E27FC236}">
                <a16:creationId xmlns:a16="http://schemas.microsoft.com/office/drawing/2014/main" id="{31B50BF5-1787-4A6A-B3A5-D5E5FDC50210}"/>
              </a:ext>
            </a:extLst>
          </p:cNvPr>
          <p:cNvSpPr txBox="1">
            <a:spLocks/>
          </p:cNvSpPr>
          <p:nvPr/>
        </p:nvSpPr>
        <p:spPr>
          <a:xfrm>
            <a:off x="348343" y="333828"/>
            <a:ext cx="11494789" cy="12663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baseline="0">
                <a:solidFill>
                  <a:schemeClr val="tx1"/>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Arial" charset="0"/>
                <a:cs typeface="Arial" charset="0"/>
              </a:rPr>
              <a:t>Methodology</a:t>
            </a:r>
          </a:p>
        </p:txBody>
      </p:sp>
      <p:sp>
        <p:nvSpPr>
          <p:cNvPr id="4" name="Text Placeholder 1">
            <a:extLst>
              <a:ext uri="{FF2B5EF4-FFF2-40B4-BE49-F238E27FC236}">
                <a16:creationId xmlns:a16="http://schemas.microsoft.com/office/drawing/2014/main" id="{6576B51E-C90B-4CFD-B340-02A3DB5D5D18}"/>
              </a:ext>
            </a:extLst>
          </p:cNvPr>
          <p:cNvSpPr txBox="1">
            <a:spLocks/>
          </p:cNvSpPr>
          <p:nvPr/>
        </p:nvSpPr>
        <p:spPr>
          <a:xfrm>
            <a:off x="348868" y="2260502"/>
            <a:ext cx="5483895" cy="16709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2400" b="0" i="0" u="none" strike="noStrike" kern="1200" cap="none" spc="0" normalizeH="0" baseline="0" noProof="0" dirty="0">
                <a:ln>
                  <a:noFill/>
                </a:ln>
                <a:solidFill>
                  <a:srgbClr val="333333"/>
                </a:solidFill>
                <a:effectLst/>
                <a:uLnTx/>
                <a:uFillTx/>
                <a:latin typeface="Arial" charset="0"/>
                <a:cs typeface="Arial" charset="0"/>
              </a:rPr>
              <a:t>Global Strategy Group conducted a statewide survey of </a:t>
            </a:r>
            <a:r>
              <a:rPr lang="en-US" sz="2400" b="1" dirty="0">
                <a:solidFill>
                  <a:srgbClr val="333333"/>
                </a:solidFill>
              </a:rPr>
              <a:t>600 </a:t>
            </a:r>
            <a:r>
              <a:rPr kumimoji="0" lang="en-US" sz="2400" b="1" i="0" u="none" strike="noStrike" kern="1200" cap="none" spc="0" normalizeH="0" baseline="0" noProof="0" dirty="0">
                <a:ln>
                  <a:noFill/>
                </a:ln>
                <a:solidFill>
                  <a:srgbClr val="333333"/>
                </a:solidFill>
                <a:effectLst/>
                <a:uLnTx/>
                <a:uFillTx/>
                <a:latin typeface="Arial" charset="0"/>
                <a:cs typeface="Arial" charset="0"/>
              </a:rPr>
              <a:t>parents in New Jersey </a:t>
            </a:r>
            <a:r>
              <a:rPr lang="en-US" sz="2400" dirty="0">
                <a:solidFill>
                  <a:srgbClr val="333333"/>
                </a:solidFill>
              </a:rPr>
              <a:t>from </a:t>
            </a:r>
            <a:r>
              <a:rPr kumimoji="0" lang="en-US" sz="2400" b="0" i="0" u="none" strike="noStrike" kern="1200" cap="none" spc="0" normalizeH="0" baseline="0" noProof="0" dirty="0">
                <a:ln>
                  <a:noFill/>
                </a:ln>
                <a:solidFill>
                  <a:srgbClr val="333333"/>
                </a:solidFill>
                <a:effectLst/>
                <a:uLnTx/>
                <a:uFillTx/>
                <a:latin typeface="Arial" charset="0"/>
                <a:cs typeface="Arial" charset="0"/>
              </a:rPr>
              <a:t>October </a:t>
            </a:r>
            <a:r>
              <a:rPr lang="en-US" sz="2400" dirty="0">
                <a:solidFill>
                  <a:srgbClr val="333333"/>
                </a:solidFill>
              </a:rPr>
              <a:t>7</a:t>
            </a:r>
            <a:r>
              <a:rPr kumimoji="0" lang="en-US" sz="2400" b="0" i="0" u="none" strike="noStrike" kern="1200" cap="none" spc="0" normalizeH="0" baseline="30000" noProof="0" dirty="0" err="1">
                <a:ln>
                  <a:noFill/>
                </a:ln>
                <a:solidFill>
                  <a:srgbClr val="333333"/>
                </a:solidFill>
                <a:effectLst/>
                <a:uLnTx/>
                <a:uFillTx/>
                <a:latin typeface="Arial" charset="0"/>
                <a:cs typeface="Arial" charset="0"/>
              </a:rPr>
              <a:t>th</a:t>
            </a:r>
            <a:r>
              <a:rPr kumimoji="0" lang="en-US" sz="2400" b="0" i="0" u="none" strike="noStrike" kern="1200" cap="none" spc="0" normalizeH="0" baseline="30000" noProof="0" dirty="0">
                <a:ln>
                  <a:noFill/>
                </a:ln>
                <a:solidFill>
                  <a:srgbClr val="333333"/>
                </a:solidFill>
                <a:effectLst/>
                <a:uLnTx/>
                <a:uFillTx/>
                <a:latin typeface="Arial" charset="0"/>
                <a:cs typeface="Arial" charset="0"/>
              </a:rPr>
              <a:t> </a:t>
            </a:r>
            <a:r>
              <a:rPr lang="en-US" sz="2400" dirty="0">
                <a:solidFill>
                  <a:srgbClr val="333333"/>
                </a:solidFill>
              </a:rPr>
              <a:t>-</a:t>
            </a:r>
            <a:r>
              <a:rPr kumimoji="0" lang="en-US" sz="2400" b="0" i="0" u="none" strike="noStrike" kern="1200" cap="none" spc="0" normalizeH="0" baseline="0" noProof="0" dirty="0">
                <a:ln>
                  <a:noFill/>
                </a:ln>
                <a:solidFill>
                  <a:srgbClr val="333333"/>
                </a:solidFill>
                <a:effectLst/>
                <a:uLnTx/>
                <a:uFillTx/>
                <a:latin typeface="Arial" charset="0"/>
                <a:cs typeface="Arial" charset="0"/>
              </a:rPr>
              <a:t>16</a:t>
            </a:r>
            <a:r>
              <a:rPr kumimoji="0" lang="en-US" sz="2400" b="0" i="0" u="none" strike="noStrike" kern="1200" cap="none" spc="0" normalizeH="0" baseline="30000" noProof="0" dirty="0">
                <a:ln>
                  <a:noFill/>
                </a:ln>
                <a:solidFill>
                  <a:srgbClr val="333333"/>
                </a:solidFill>
                <a:effectLst/>
                <a:uLnTx/>
                <a:uFillTx/>
                <a:latin typeface="Arial" charset="0"/>
                <a:cs typeface="Arial" charset="0"/>
              </a:rPr>
              <a:t>th</a:t>
            </a:r>
            <a:r>
              <a:rPr kumimoji="0" lang="en-US" sz="2400" b="0" i="0" u="none" strike="noStrike" kern="1200" cap="none" spc="0" normalizeH="0" baseline="0" noProof="0" dirty="0">
                <a:ln>
                  <a:noFill/>
                </a:ln>
                <a:solidFill>
                  <a:srgbClr val="333333"/>
                </a:solidFill>
                <a:effectLst/>
                <a:uLnTx/>
                <a:uFillTx/>
                <a:latin typeface="Arial" charset="0"/>
                <a:cs typeface="Arial" charset="0"/>
              </a:rPr>
              <a:t> 2020.</a:t>
            </a:r>
          </a:p>
        </p:txBody>
      </p:sp>
      <p:sp>
        <p:nvSpPr>
          <p:cNvPr id="5" name="Text Placeholder 1">
            <a:extLst>
              <a:ext uri="{FF2B5EF4-FFF2-40B4-BE49-F238E27FC236}">
                <a16:creationId xmlns:a16="http://schemas.microsoft.com/office/drawing/2014/main" id="{97F296D2-07B9-4472-A868-0AB2588C0D72}"/>
              </a:ext>
            </a:extLst>
          </p:cNvPr>
          <p:cNvSpPr txBox="1">
            <a:spLocks/>
          </p:cNvSpPr>
          <p:nvPr/>
        </p:nvSpPr>
        <p:spPr>
          <a:xfrm>
            <a:off x="6262254" y="2260502"/>
            <a:ext cx="5580877" cy="22270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333333"/>
                </a:solidFill>
                <a:effectLst/>
                <a:uLnTx/>
                <a:uFillTx/>
                <a:latin typeface="Arial" charset="0"/>
                <a:cs typeface="Arial" charset="0"/>
              </a:rPr>
              <a:t>The margin of error at the 95% confidence level is +/- 4</a:t>
            </a:r>
            <a:r>
              <a:rPr lang="en-US" sz="2400" dirty="0">
                <a:solidFill>
                  <a:srgbClr val="333333"/>
                </a:solidFill>
              </a:rPr>
              <a:t>.0</a:t>
            </a:r>
            <a:r>
              <a:rPr kumimoji="0" lang="en-US" sz="2400" b="0" i="0" u="none" strike="noStrike" kern="1200" cap="none" spc="0" normalizeH="0" baseline="0" noProof="0" dirty="0">
                <a:ln>
                  <a:noFill/>
                </a:ln>
                <a:solidFill>
                  <a:srgbClr val="333333"/>
                </a:solidFill>
                <a:effectLst/>
                <a:uLnTx/>
                <a:uFillTx/>
                <a:latin typeface="Arial" charset="0"/>
                <a:cs typeface="Arial" charset="0"/>
              </a:rPr>
              <a:t>%. </a:t>
            </a:r>
          </a:p>
          <a:p>
            <a:pPr marL="0" marR="0" lvl="0" indent="0" algn="just" defTabSz="914400" rtl="0" eaLnBrk="1" fontAlgn="auto" latinLnBrk="0" hangingPunct="1">
              <a:lnSpc>
                <a:spcPct val="9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srgbClr val="333333"/>
              </a:solidFill>
              <a:effectLst/>
              <a:uLnTx/>
              <a:uFillTx/>
              <a:latin typeface="Arial" charset="0"/>
              <a:cs typeface="Arial" charset="0"/>
            </a:endParaRPr>
          </a:p>
          <a:p>
            <a:pPr marL="0" marR="0" lvl="0" indent="0" algn="just" defTabSz="914400" rtl="0" eaLnBrk="1" fontAlgn="auto" latinLnBrk="0" hangingPunct="1">
              <a:lnSpc>
                <a:spcPct val="90000"/>
              </a:lnSpc>
              <a:spcBef>
                <a:spcPts val="0"/>
              </a:spcBef>
              <a:spcAft>
                <a:spcPts val="0"/>
              </a:spcAft>
              <a:buClrTx/>
              <a:buSzTx/>
              <a:buFont typeface="Arial"/>
              <a:buNone/>
              <a:tabLst/>
              <a:defRPr/>
            </a:pPr>
            <a:r>
              <a:rPr kumimoji="0" lang="en-US" sz="2400" i="0" u="none" strike="noStrike" kern="1200" cap="none" spc="0" normalizeH="0" baseline="0" noProof="0" dirty="0">
                <a:ln>
                  <a:noFill/>
                </a:ln>
                <a:solidFill>
                  <a:srgbClr val="333333"/>
                </a:solidFill>
                <a:effectLst/>
                <a:uLnTx/>
                <a:uFillTx/>
                <a:latin typeface="Arial" charset="0"/>
                <a:cs typeface="Arial" charset="0"/>
              </a:rPr>
              <a:t>The margin of error on sub-samples is greater.</a:t>
            </a:r>
          </a:p>
        </p:txBody>
      </p:sp>
      <p:sp>
        <p:nvSpPr>
          <p:cNvPr id="6" name="TextBox 5">
            <a:extLst>
              <a:ext uri="{FF2B5EF4-FFF2-40B4-BE49-F238E27FC236}">
                <a16:creationId xmlns:a16="http://schemas.microsoft.com/office/drawing/2014/main" id="{D80C92D1-5D0D-4263-9EAB-AB8824F7CC7B}"/>
              </a:ext>
            </a:extLst>
          </p:cNvPr>
          <p:cNvSpPr txBox="1"/>
          <p:nvPr/>
        </p:nvSpPr>
        <p:spPr>
          <a:xfrm>
            <a:off x="6262254" y="1600199"/>
            <a:ext cx="404951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2"/>
                </a:solidFill>
                <a:effectLst/>
                <a:uLnTx/>
                <a:uFillTx/>
              </a:rPr>
              <a:t>Margin of error</a:t>
            </a:r>
          </a:p>
        </p:txBody>
      </p:sp>
      <p:sp>
        <p:nvSpPr>
          <p:cNvPr id="7" name="TextBox 6">
            <a:extLst>
              <a:ext uri="{FF2B5EF4-FFF2-40B4-BE49-F238E27FC236}">
                <a16:creationId xmlns:a16="http://schemas.microsoft.com/office/drawing/2014/main" id="{08D36E3D-C883-4063-B934-6A1B32D5EAB7}"/>
              </a:ext>
            </a:extLst>
          </p:cNvPr>
          <p:cNvSpPr txBox="1"/>
          <p:nvPr/>
        </p:nvSpPr>
        <p:spPr>
          <a:xfrm>
            <a:off x="348343" y="1600199"/>
            <a:ext cx="404951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solidFill>
                  <a:schemeClr val="bg2"/>
                </a:solidFill>
              </a:rPr>
              <a:t>New Jersey Parents</a:t>
            </a:r>
            <a:endParaRPr kumimoji="0" lang="en-US" sz="2800" b="1" i="0" u="none" strike="noStrike" kern="0" cap="none" spc="0" normalizeH="0" baseline="0" noProof="0" dirty="0">
              <a:ln>
                <a:noFill/>
              </a:ln>
              <a:solidFill>
                <a:schemeClr val="bg2"/>
              </a:solidFill>
              <a:effectLst/>
              <a:uLnTx/>
              <a:uFillTx/>
            </a:endParaRPr>
          </a:p>
        </p:txBody>
      </p:sp>
    </p:spTree>
    <p:extLst>
      <p:ext uri="{BB962C8B-B14F-4D97-AF65-F5344CB8AC3E}">
        <p14:creationId xmlns:p14="http://schemas.microsoft.com/office/powerpoint/2010/main" val="370296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br>
              <a:rPr lang="en-US" dirty="0"/>
            </a:br>
            <a:br>
              <a:rPr lang="en-US" dirty="0"/>
            </a:br>
            <a:endParaRPr lang="en-US" dirty="0"/>
          </a:p>
        </p:txBody>
      </p:sp>
      <p:sp>
        <p:nvSpPr>
          <p:cNvPr id="4" name="TextBox 3"/>
          <p:cNvSpPr txBox="1"/>
          <p:nvPr/>
        </p:nvSpPr>
        <p:spPr>
          <a:xfrm>
            <a:off x="341523" y="1058831"/>
            <a:ext cx="11239286" cy="5524589"/>
          </a:xfrm>
          <a:prstGeom prst="rect">
            <a:avLst/>
          </a:prstGeom>
          <a:noFill/>
        </p:spPr>
        <p:txBody>
          <a:bodyPr wrap="square" rtlCol="0">
            <a:spAutoFit/>
          </a:bodyPr>
          <a:lstStyle/>
          <a:p>
            <a:pPr marL="285750" indent="-285750">
              <a:spcAft>
                <a:spcPts val="1200"/>
              </a:spcAft>
              <a:buClr>
                <a:schemeClr val="bg2"/>
              </a:buClr>
              <a:buFont typeface="Arial" panose="020B0604020202020204" pitchFamily="34" charset="0"/>
              <a:buChar char="•"/>
            </a:pPr>
            <a:r>
              <a:rPr lang="en-US" sz="1700" b="1" dirty="0">
                <a:solidFill>
                  <a:srgbClr val="009CDE"/>
                </a:solidFill>
              </a:rPr>
              <a:t>For New Jersey parents, there is mixed overall satisfaction when it comes to remote learning. </a:t>
            </a:r>
            <a:r>
              <a:rPr lang="en-US" sz="1700" dirty="0"/>
              <a:t>However, lower satisfaction rates around remote learning is largely driven by low-income households, particularly low-income Black and Latinx families. Weeks into the new year, parents are </a:t>
            </a:r>
            <a:r>
              <a:rPr lang="en-US" sz="1700" u="sng" dirty="0"/>
              <a:t>looking for more support and assistance from their child’s school</a:t>
            </a:r>
            <a:r>
              <a:rPr lang="en-US" sz="1700" dirty="0"/>
              <a:t>.</a:t>
            </a:r>
          </a:p>
          <a:p>
            <a:pPr marL="285750" indent="-285750">
              <a:spcAft>
                <a:spcPts val="1200"/>
              </a:spcAft>
              <a:buClr>
                <a:schemeClr val="bg2"/>
              </a:buClr>
              <a:buFont typeface="Arial" panose="020B0604020202020204" pitchFamily="34" charset="0"/>
              <a:buChar char="•"/>
            </a:pPr>
            <a:r>
              <a:rPr lang="en-US" sz="1700" b="1" dirty="0">
                <a:solidFill>
                  <a:schemeClr val="bg2"/>
                </a:solidFill>
              </a:rPr>
              <a:t>Low-income parents, especially low-income parents of color, are hit hardest by the low success of remote learning. </a:t>
            </a:r>
            <a:r>
              <a:rPr lang="en-US" sz="1700" dirty="0"/>
              <a:t>Parents of color and parents from low-income backgrounds are more likely to say their child is remote learning compared to their white and higher-income counterparts. Low-income parents of color and low-income parents overall are also more likely to say they that their child needs additional support this school year. Higher-income parents are more likely to be using outside resources to enhance their child’s education. </a:t>
            </a:r>
          </a:p>
          <a:p>
            <a:pPr marL="285750" indent="-285750">
              <a:spcAft>
                <a:spcPts val="1200"/>
              </a:spcAft>
              <a:buClr>
                <a:schemeClr val="bg2"/>
              </a:buClr>
              <a:buFont typeface="Arial" panose="020B0604020202020204" pitchFamily="34" charset="0"/>
              <a:buChar char="•"/>
            </a:pPr>
            <a:r>
              <a:rPr lang="en-US" sz="1700" b="1" dirty="0">
                <a:solidFill>
                  <a:schemeClr val="bg2"/>
                </a:solidFill>
              </a:rPr>
              <a:t>Parents want information on how their child is progressing academically and are concerned about the well-being of their child. </a:t>
            </a:r>
            <a:r>
              <a:rPr lang="en-US" sz="1700" dirty="0"/>
              <a:t>Parents are concerned about two main things: ensuring that their child does not fall behind and ensuring the health and well-being of their child. As such, many parents are wary of schools reopening and the potential effects it will have on their child but are lacking access to their child’s teachers and information on their child’s progress. </a:t>
            </a:r>
          </a:p>
          <a:p>
            <a:pPr marL="285750" indent="-285750">
              <a:spcAft>
                <a:spcPts val="1200"/>
              </a:spcAft>
              <a:buClr>
                <a:schemeClr val="bg2"/>
              </a:buClr>
              <a:buFont typeface="Arial" panose="020B0604020202020204" pitchFamily="34" charset="0"/>
              <a:buChar char="•"/>
            </a:pPr>
            <a:r>
              <a:rPr lang="en-US" sz="1700" b="1" dirty="0">
                <a:solidFill>
                  <a:schemeClr val="bg2"/>
                </a:solidFill>
              </a:rPr>
              <a:t>Parents of color and low-income families, who tend to be remote learners, are struggling financially as a result of the pandemic.</a:t>
            </a:r>
            <a:r>
              <a:rPr lang="en-US" sz="1700" dirty="0"/>
              <a:t> Two-thirds of low-income parents say they are uneasy about their financial situation, including more than half of parents who say they have reduced or missed work as a result of the pandemic. This is especially dire for low-income parents of color, who are especially likely to say they changed their work schedule or they/their spouse will take time off or leave their job to stay at home with their child.</a:t>
            </a:r>
            <a:endParaRPr lang="en-US" sz="1700" b="1" dirty="0">
              <a:solidFill>
                <a:schemeClr val="bg2"/>
              </a:solidFill>
            </a:endParaRPr>
          </a:p>
        </p:txBody>
      </p:sp>
      <p:sp>
        <p:nvSpPr>
          <p:cNvPr id="6" name="Slide Number Placeholder 2">
            <a:extLst>
              <a:ext uri="{FF2B5EF4-FFF2-40B4-BE49-F238E27FC236}">
                <a16:creationId xmlns:a16="http://schemas.microsoft.com/office/drawing/2014/main" id="{A39AE326-A50B-45AC-B6F0-0041C6A38E89}"/>
              </a:ext>
            </a:extLst>
          </p:cNvPr>
          <p:cNvSpPr txBox="1">
            <a:spLocks/>
          </p:cNvSpPr>
          <p:nvPr/>
        </p:nvSpPr>
        <p:spPr>
          <a:xfrm>
            <a:off x="11508627" y="6223797"/>
            <a:ext cx="476632"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1AC80B-535E-A841-9E0C-F8761FA53064}" type="slidenum">
              <a:rPr lang="en-US" sz="1600" smtClean="0">
                <a:solidFill>
                  <a:schemeClr val="bg2"/>
                </a:solidFill>
                <a:latin typeface="+mn-lt"/>
                <a:ea typeface="+mn-ea"/>
                <a:cs typeface="+mn-cs"/>
              </a:rPr>
              <a:pPr/>
              <a:t>3</a:t>
            </a:fld>
            <a:endParaRPr lang="en-US" sz="1600" dirty="0">
              <a:solidFill>
                <a:schemeClr val="bg2"/>
              </a:solidFill>
              <a:latin typeface="+mn-lt"/>
              <a:ea typeface="+mn-ea"/>
              <a:cs typeface="+mn-cs"/>
            </a:endParaRPr>
          </a:p>
        </p:txBody>
      </p:sp>
    </p:spTree>
    <p:extLst>
      <p:ext uri="{BB962C8B-B14F-4D97-AF65-F5344CB8AC3E}">
        <p14:creationId xmlns:p14="http://schemas.microsoft.com/office/powerpoint/2010/main" val="141657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00BF5D-BF89-4067-8F0D-331F0D40D246}"/>
              </a:ext>
            </a:extLst>
          </p:cNvPr>
          <p:cNvSpPr txBox="1"/>
          <p:nvPr/>
        </p:nvSpPr>
        <p:spPr>
          <a:xfrm>
            <a:off x="342900" y="1606884"/>
            <a:ext cx="11482089" cy="4324261"/>
          </a:xfrm>
          <a:prstGeom prst="rect">
            <a:avLst/>
          </a:prstGeom>
          <a:solidFill>
            <a:schemeClr val="bg1"/>
          </a:solidFill>
        </p:spPr>
        <p:txBody>
          <a:bodyPr wrap="square" rtlCol="0">
            <a:spAutoFit/>
          </a:bodyPr>
          <a:lstStyle/>
          <a:p>
            <a:pPr lvl="0"/>
            <a:r>
              <a:rPr lang="en-US" b="1" dirty="0"/>
              <a:t>Based on the results of this survey, there are several areas where parents identify the need for improvement or assistance, particularly for remote learners in the state:</a:t>
            </a:r>
          </a:p>
          <a:p>
            <a:pPr lvl="0"/>
            <a:endParaRPr lang="en-US" b="1" dirty="0">
              <a:solidFill>
                <a:srgbClr val="009CDE"/>
              </a:solidFill>
            </a:endParaRPr>
          </a:p>
          <a:p>
            <a:pPr marL="285750" lvl="0" indent="-285750">
              <a:spcBef>
                <a:spcPts val="600"/>
              </a:spcBef>
              <a:spcAft>
                <a:spcPts val="1200"/>
              </a:spcAft>
              <a:buFont typeface="Arial" panose="020B0604020202020204" pitchFamily="34" charset="0"/>
              <a:buChar char="•"/>
            </a:pPr>
            <a:r>
              <a:rPr lang="en-US" b="1" dirty="0">
                <a:solidFill>
                  <a:srgbClr val="009CDE"/>
                </a:solidFill>
              </a:rPr>
              <a:t>Parent access to their child’s teachers and regular live remote instruction</a:t>
            </a:r>
          </a:p>
          <a:p>
            <a:pPr marL="285750" lvl="0" indent="-285750">
              <a:spcBef>
                <a:spcPts val="600"/>
              </a:spcBef>
              <a:spcAft>
                <a:spcPts val="1200"/>
              </a:spcAft>
              <a:buFont typeface="Arial" panose="020B0604020202020204" pitchFamily="34" charset="0"/>
              <a:buChar char="•"/>
            </a:pPr>
            <a:r>
              <a:rPr lang="en-US" b="1" dirty="0">
                <a:solidFill>
                  <a:srgbClr val="009CDE"/>
                </a:solidFill>
              </a:rPr>
              <a:t>Feedback on academic progress and assignments</a:t>
            </a:r>
          </a:p>
          <a:p>
            <a:pPr marL="285750" lvl="0" indent="-285750">
              <a:spcBef>
                <a:spcPts val="600"/>
              </a:spcBef>
              <a:spcAft>
                <a:spcPts val="1200"/>
              </a:spcAft>
              <a:buFont typeface="Arial" panose="020B0604020202020204" pitchFamily="34" charset="0"/>
              <a:buChar char="•"/>
            </a:pPr>
            <a:r>
              <a:rPr lang="en-US" b="1" dirty="0">
                <a:solidFill>
                  <a:srgbClr val="009CDE"/>
                </a:solidFill>
              </a:rPr>
              <a:t>Additional academic support</a:t>
            </a:r>
          </a:p>
          <a:p>
            <a:pPr marL="285750" lvl="0" indent="-285750">
              <a:spcBef>
                <a:spcPts val="600"/>
              </a:spcBef>
              <a:spcAft>
                <a:spcPts val="1200"/>
              </a:spcAft>
              <a:buFont typeface="Arial" panose="020B0604020202020204" pitchFamily="34" charset="0"/>
              <a:buChar char="•"/>
            </a:pPr>
            <a:r>
              <a:rPr lang="en-US" b="1" dirty="0">
                <a:solidFill>
                  <a:srgbClr val="009CDE"/>
                </a:solidFill>
              </a:rPr>
              <a:t>Access to devices</a:t>
            </a:r>
          </a:p>
          <a:p>
            <a:pPr marL="285750" lvl="0" indent="-285750">
              <a:spcBef>
                <a:spcPts val="600"/>
              </a:spcBef>
              <a:spcAft>
                <a:spcPts val="1200"/>
              </a:spcAft>
              <a:buFont typeface="Arial" panose="020B0604020202020204" pitchFamily="34" charset="0"/>
              <a:buChar char="•"/>
            </a:pPr>
            <a:r>
              <a:rPr lang="en-US" b="1" dirty="0">
                <a:solidFill>
                  <a:srgbClr val="009CDE"/>
                </a:solidFill>
              </a:rPr>
              <a:t>Technological assistance</a:t>
            </a:r>
          </a:p>
          <a:p>
            <a:pPr marL="285750" lvl="0" indent="-285750">
              <a:spcBef>
                <a:spcPts val="600"/>
              </a:spcBef>
              <a:spcAft>
                <a:spcPts val="1200"/>
              </a:spcAft>
              <a:buFont typeface="Arial" panose="020B0604020202020204" pitchFamily="34" charset="0"/>
              <a:buChar char="•"/>
            </a:pPr>
            <a:r>
              <a:rPr lang="en-US" b="1" dirty="0">
                <a:solidFill>
                  <a:srgbClr val="009CDE"/>
                </a:solidFill>
              </a:rPr>
              <a:t>Access to reliable internet</a:t>
            </a:r>
          </a:p>
          <a:p>
            <a:pPr marL="285750" lvl="0" indent="-285750">
              <a:spcBef>
                <a:spcPts val="600"/>
              </a:spcBef>
              <a:spcAft>
                <a:spcPts val="1200"/>
              </a:spcAft>
              <a:buFont typeface="Arial" panose="020B0604020202020204" pitchFamily="34" charset="0"/>
              <a:buChar char="•"/>
            </a:pPr>
            <a:r>
              <a:rPr lang="en-US" b="1" dirty="0">
                <a:solidFill>
                  <a:srgbClr val="009CDE"/>
                </a:solidFill>
              </a:rPr>
              <a:t>Meals for school-aged children</a:t>
            </a:r>
          </a:p>
        </p:txBody>
      </p:sp>
      <p:sp>
        <p:nvSpPr>
          <p:cNvPr id="3" name="Title 1">
            <a:extLst>
              <a:ext uri="{FF2B5EF4-FFF2-40B4-BE49-F238E27FC236}">
                <a16:creationId xmlns:a16="http://schemas.microsoft.com/office/drawing/2014/main" id="{ABFDBF8E-CCC6-4AC9-A813-090F6E65E997}"/>
              </a:ext>
            </a:extLst>
          </p:cNvPr>
          <p:cNvSpPr txBox="1">
            <a:spLocks/>
          </p:cNvSpPr>
          <p:nvPr/>
        </p:nvSpPr>
        <p:spPr>
          <a:xfrm>
            <a:off x="348343" y="333829"/>
            <a:ext cx="11494789" cy="57169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baseline="0">
                <a:solidFill>
                  <a:schemeClr val="tx1"/>
                </a:solidFill>
                <a:latin typeface="Arial" charset="0"/>
                <a:ea typeface="Arial" charset="0"/>
                <a:cs typeface="Arial" charset="0"/>
              </a:defRPr>
            </a:lvl1pPr>
          </a:lstStyle>
          <a:p>
            <a:r>
              <a:rPr lang="en-US" dirty="0"/>
              <a:t>Areas for Improvement</a:t>
            </a:r>
          </a:p>
        </p:txBody>
      </p:sp>
      <p:sp>
        <p:nvSpPr>
          <p:cNvPr id="6" name="Slide Number Placeholder 2">
            <a:extLst>
              <a:ext uri="{FF2B5EF4-FFF2-40B4-BE49-F238E27FC236}">
                <a16:creationId xmlns:a16="http://schemas.microsoft.com/office/drawing/2014/main" id="{D6AEDFA3-16E9-46D5-A445-0EE1F8FCC631}"/>
              </a:ext>
            </a:extLst>
          </p:cNvPr>
          <p:cNvSpPr txBox="1">
            <a:spLocks/>
          </p:cNvSpPr>
          <p:nvPr/>
        </p:nvSpPr>
        <p:spPr>
          <a:xfrm>
            <a:off x="11508627" y="6223797"/>
            <a:ext cx="476632"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1AC80B-535E-A841-9E0C-F8761FA53064}" type="slidenum">
              <a:rPr lang="en-US" sz="1600" smtClean="0">
                <a:solidFill>
                  <a:schemeClr val="bg2"/>
                </a:solidFill>
                <a:latin typeface="+mn-lt"/>
                <a:ea typeface="+mn-ea"/>
                <a:cs typeface="+mn-cs"/>
              </a:rPr>
              <a:pPr/>
              <a:t>4</a:t>
            </a:fld>
            <a:endParaRPr lang="en-US" sz="1600" dirty="0">
              <a:solidFill>
                <a:schemeClr val="bg2"/>
              </a:solidFill>
              <a:latin typeface="+mn-lt"/>
              <a:ea typeface="+mn-ea"/>
              <a:cs typeface="+mn-cs"/>
            </a:endParaRPr>
          </a:p>
        </p:txBody>
      </p:sp>
    </p:spTree>
    <p:extLst>
      <p:ext uri="{BB962C8B-B14F-4D97-AF65-F5344CB8AC3E}">
        <p14:creationId xmlns:p14="http://schemas.microsoft.com/office/powerpoint/2010/main" val="45174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3" y="340026"/>
            <a:ext cx="11501609" cy="1034487"/>
          </a:xfrm>
        </p:spPr>
        <p:txBody>
          <a:bodyPr>
            <a:normAutofit/>
          </a:bodyPr>
          <a:lstStyle/>
          <a:p>
            <a:r>
              <a:rPr lang="en-US" dirty="0"/>
              <a:t>More than three in four parents in the state rate the job their child’s school is doing handling the coronavirus as positive</a:t>
            </a:r>
          </a:p>
        </p:txBody>
      </p:sp>
      <p:sp>
        <p:nvSpPr>
          <p:cNvPr id="3" name="Text Placeholder 2"/>
          <p:cNvSpPr>
            <a:spLocks noGrp="1"/>
          </p:cNvSpPr>
          <p:nvPr>
            <p:ph type="body" sz="quarter" idx="11"/>
          </p:nvPr>
        </p:nvSpPr>
        <p:spPr/>
        <p:txBody>
          <a:bodyPr/>
          <a:lstStyle/>
          <a:p>
            <a:r>
              <a:rPr lang="en-US" dirty="0"/>
              <a:t>How would you rate the job your child’s school is doing handling coronavirus?</a:t>
            </a:r>
          </a:p>
        </p:txBody>
      </p:sp>
      <p:sp>
        <p:nvSpPr>
          <p:cNvPr id="4" name="Slide Number Placeholder 3"/>
          <p:cNvSpPr>
            <a:spLocks noGrp="1"/>
          </p:cNvSpPr>
          <p:nvPr>
            <p:ph type="sldNum" sz="quarter" idx="12"/>
          </p:nvPr>
        </p:nvSpPr>
        <p:spPr/>
        <p:txBody>
          <a:bodyPr/>
          <a:lstStyle/>
          <a:p>
            <a:fld id="{114DBB8C-F1FD-6948-8E49-E1C67B2952A8}" type="slidenum">
              <a:rPr lang="en-US" smtClean="0"/>
              <a:pPr/>
              <a:t>5</a:t>
            </a:fld>
            <a:endParaRPr lang="en-US" dirty="0"/>
          </a:p>
        </p:txBody>
      </p:sp>
      <p:graphicFrame>
        <p:nvGraphicFramePr>
          <p:cNvPr id="6" name="Chart 5">
            <a:extLst>
              <a:ext uri="{FF2B5EF4-FFF2-40B4-BE49-F238E27FC236}">
                <a16:creationId xmlns:a16="http://schemas.microsoft.com/office/drawing/2014/main" id="{CAD42082-CBBA-4E1F-9BE6-1777A671DDB6}"/>
              </a:ext>
            </a:extLst>
          </p:cNvPr>
          <p:cNvGraphicFramePr/>
          <p:nvPr>
            <p:extLst>
              <p:ext uri="{D42A27DB-BD31-4B8C-83A1-F6EECF244321}">
                <p14:modId xmlns:p14="http://schemas.microsoft.com/office/powerpoint/2010/main" val="1668587359"/>
              </p:ext>
            </p:extLst>
          </p:nvPr>
        </p:nvGraphicFramePr>
        <p:xfrm>
          <a:off x="559399" y="2176722"/>
          <a:ext cx="10113264" cy="4341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8544A2A2-E920-4523-B0DA-BB5C4B130C55}"/>
              </a:ext>
            </a:extLst>
          </p:cNvPr>
          <p:cNvGraphicFramePr>
            <a:graphicFrameLocks noGrp="1"/>
          </p:cNvGraphicFramePr>
          <p:nvPr>
            <p:extLst>
              <p:ext uri="{D42A27DB-BD31-4B8C-83A1-F6EECF244321}">
                <p14:modId xmlns:p14="http://schemas.microsoft.com/office/powerpoint/2010/main" val="1814918446"/>
              </p:ext>
            </p:extLst>
          </p:nvPr>
        </p:nvGraphicFramePr>
        <p:xfrm>
          <a:off x="2602565" y="1927287"/>
          <a:ext cx="8070098" cy="365125"/>
        </p:xfrm>
        <a:graphic>
          <a:graphicData uri="http://schemas.openxmlformats.org/drawingml/2006/table">
            <a:tbl>
              <a:tblPr firstRow="1" bandRow="1">
                <a:tableStyleId>{2D5ABB26-0587-4C30-8999-92F81FD0307C}</a:tableStyleId>
              </a:tblPr>
              <a:tblGrid>
                <a:gridCol w="1423531">
                  <a:extLst>
                    <a:ext uri="{9D8B030D-6E8A-4147-A177-3AD203B41FA5}">
                      <a16:colId xmlns:a16="http://schemas.microsoft.com/office/drawing/2014/main" val="1350522969"/>
                    </a:ext>
                  </a:extLst>
                </a:gridCol>
                <a:gridCol w="5215422">
                  <a:extLst>
                    <a:ext uri="{9D8B030D-6E8A-4147-A177-3AD203B41FA5}">
                      <a16:colId xmlns:a16="http://schemas.microsoft.com/office/drawing/2014/main" val="1095436845"/>
                    </a:ext>
                  </a:extLst>
                </a:gridCol>
                <a:gridCol w="1431145">
                  <a:extLst>
                    <a:ext uri="{9D8B030D-6E8A-4147-A177-3AD203B41FA5}">
                      <a16:colId xmlns:a16="http://schemas.microsoft.com/office/drawing/2014/main" val="1318452995"/>
                    </a:ext>
                  </a:extLst>
                </a:gridCol>
              </a:tblGrid>
              <a:tr h="365125">
                <a:tc>
                  <a:txBody>
                    <a:bodyPr/>
                    <a:lstStyle/>
                    <a:p>
                      <a:pPr algn="l"/>
                      <a:r>
                        <a:rPr lang="en-US" sz="1400" b="1" dirty="0">
                          <a:solidFill>
                            <a:schemeClr val="bg2"/>
                          </a:solidFill>
                        </a:rPr>
                        <a:t>Positive</a:t>
                      </a:r>
                    </a:p>
                  </a:txBody>
                  <a:tcPr marL="0" marR="0" anchor="b"/>
                </a:tc>
                <a:tc>
                  <a:txBody>
                    <a:bodyPr/>
                    <a:lstStyle/>
                    <a:p>
                      <a:pPr algn="ctr"/>
                      <a:r>
                        <a:rPr lang="en-US" sz="1400" b="1" dirty="0">
                          <a:solidFill>
                            <a:srgbClr val="BFBFBD"/>
                          </a:solidFill>
                        </a:rPr>
                        <a:t>Don’t know enough to give a rating</a:t>
                      </a:r>
                    </a:p>
                  </a:txBody>
                  <a:tcPr anchor="b"/>
                </a:tc>
                <a:tc>
                  <a:txBody>
                    <a:bodyPr/>
                    <a:lstStyle/>
                    <a:p>
                      <a:pPr algn="r"/>
                      <a:r>
                        <a:rPr lang="en-US" sz="1400" b="1" dirty="0">
                          <a:solidFill>
                            <a:schemeClr val="accent2"/>
                          </a:solidFill>
                        </a:rPr>
                        <a:t>Negative</a:t>
                      </a:r>
                    </a:p>
                  </a:txBody>
                  <a:tcPr marL="0" marR="0" anchor="b"/>
                </a:tc>
                <a:extLst>
                  <a:ext uri="{0D108BD9-81ED-4DB2-BD59-A6C34878D82A}">
                    <a16:rowId xmlns:a16="http://schemas.microsoft.com/office/drawing/2014/main" val="2601856744"/>
                  </a:ext>
                </a:extLst>
              </a:tr>
            </a:tbl>
          </a:graphicData>
        </a:graphic>
      </p:graphicFrame>
      <p:sp>
        <p:nvSpPr>
          <p:cNvPr id="5" name="Rectangle 4">
            <a:extLst>
              <a:ext uri="{FF2B5EF4-FFF2-40B4-BE49-F238E27FC236}">
                <a16:creationId xmlns:a16="http://schemas.microsoft.com/office/drawing/2014/main" id="{AC11FEA2-19D0-4285-9B3E-84F23B2ADBBA}"/>
              </a:ext>
            </a:extLst>
          </p:cNvPr>
          <p:cNvSpPr/>
          <p:nvPr/>
        </p:nvSpPr>
        <p:spPr>
          <a:xfrm flipH="1">
            <a:off x="-1088739" y="4024644"/>
            <a:ext cx="319691" cy="18574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41F73A-CC12-4D08-AA66-21F771BDC89D}"/>
              </a:ext>
            </a:extLst>
          </p:cNvPr>
          <p:cNvSpPr txBox="1"/>
          <p:nvPr/>
        </p:nvSpPr>
        <p:spPr>
          <a:xfrm>
            <a:off x="-1538087" y="4210388"/>
            <a:ext cx="1538078" cy="400110"/>
          </a:xfrm>
          <a:prstGeom prst="rect">
            <a:avLst/>
          </a:prstGeom>
          <a:noFill/>
        </p:spPr>
        <p:txBody>
          <a:bodyPr wrap="square" rtlCol="0">
            <a:spAutoFit/>
          </a:bodyPr>
          <a:lstStyle/>
          <a:p>
            <a:r>
              <a:rPr lang="en-US" sz="1000" dirty="0"/>
              <a:t>*Small sample size – results directional</a:t>
            </a:r>
          </a:p>
        </p:txBody>
      </p:sp>
    </p:spTree>
    <p:extLst>
      <p:ext uri="{BB962C8B-B14F-4D97-AF65-F5344CB8AC3E}">
        <p14:creationId xmlns:p14="http://schemas.microsoft.com/office/powerpoint/2010/main" val="49725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9A2878-B3F9-4D46-AB07-48DC3414971A}"/>
              </a:ext>
            </a:extLst>
          </p:cNvPr>
          <p:cNvSpPr txBox="1">
            <a:spLocks/>
          </p:cNvSpPr>
          <p:nvPr/>
        </p:nvSpPr>
        <p:spPr>
          <a:xfrm>
            <a:off x="341523" y="295428"/>
            <a:ext cx="11501609" cy="10344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chemeClr val="tx1"/>
                </a:solidFill>
                <a:latin typeface="Arial" charset="0"/>
                <a:ea typeface="Arial" charset="0"/>
                <a:cs typeface="Arial" charset="0"/>
              </a:defRPr>
            </a:lvl1pPr>
          </a:lstStyle>
          <a:p>
            <a:r>
              <a:rPr lang="en-US" sz="2800" dirty="0"/>
              <a:t>Despite positive ratings </a:t>
            </a:r>
            <a:r>
              <a:rPr lang="en-US" dirty="0"/>
              <a:t>of schools, p</a:t>
            </a:r>
            <a:r>
              <a:rPr lang="en-US" sz="2800" dirty="0"/>
              <a:t>arents and their children generally describe this school year negatively – though many are hopeful</a:t>
            </a:r>
            <a:endParaRPr lang="en-US" sz="1800" dirty="0"/>
          </a:p>
        </p:txBody>
      </p:sp>
      <p:graphicFrame>
        <p:nvGraphicFramePr>
          <p:cNvPr id="3" name="Chart 2">
            <a:extLst>
              <a:ext uri="{FF2B5EF4-FFF2-40B4-BE49-F238E27FC236}">
                <a16:creationId xmlns:a16="http://schemas.microsoft.com/office/drawing/2014/main" id="{FE99734A-83D5-411C-9596-A56A390E6CC8}"/>
              </a:ext>
            </a:extLst>
          </p:cNvPr>
          <p:cNvGraphicFramePr/>
          <p:nvPr>
            <p:extLst>
              <p:ext uri="{D42A27DB-BD31-4B8C-83A1-F6EECF244321}">
                <p14:modId xmlns:p14="http://schemas.microsoft.com/office/powerpoint/2010/main" val="3443104499"/>
              </p:ext>
            </p:extLst>
          </p:nvPr>
        </p:nvGraphicFramePr>
        <p:xfrm>
          <a:off x="341523" y="1961147"/>
          <a:ext cx="6100097" cy="482855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3">
            <a:extLst>
              <a:ext uri="{FF2B5EF4-FFF2-40B4-BE49-F238E27FC236}">
                <a16:creationId xmlns:a16="http://schemas.microsoft.com/office/drawing/2014/main" id="{B5B41135-80DB-44DD-9CBF-9EC7E5DA5C54}"/>
              </a:ext>
            </a:extLst>
          </p:cNvPr>
          <p:cNvSpPr>
            <a:spLocks noGrp="1"/>
          </p:cNvSpPr>
          <p:nvPr>
            <p:ph type="body" sz="quarter" idx="11"/>
          </p:nvPr>
        </p:nvSpPr>
        <p:spPr>
          <a:xfrm>
            <a:off x="383719" y="1349750"/>
            <a:ext cx="5712005" cy="466908"/>
          </a:xfrm>
        </p:spPr>
        <p:txBody>
          <a:bodyPr/>
          <a:lstStyle/>
          <a:p>
            <a:r>
              <a:rPr lang="en-US" sz="1500" dirty="0"/>
              <a:t>Top 3 Words: How </a:t>
            </a:r>
            <a:r>
              <a:rPr lang="en-US" sz="1500" u="sng" dirty="0"/>
              <a:t>your child/children feel</a:t>
            </a:r>
            <a:r>
              <a:rPr lang="en-US" sz="1500" dirty="0"/>
              <a:t> about the current school year?</a:t>
            </a:r>
          </a:p>
        </p:txBody>
      </p:sp>
      <p:sp>
        <p:nvSpPr>
          <p:cNvPr id="23" name="Text Placeholder 3">
            <a:extLst>
              <a:ext uri="{FF2B5EF4-FFF2-40B4-BE49-F238E27FC236}">
                <a16:creationId xmlns:a16="http://schemas.microsoft.com/office/drawing/2014/main" id="{0386E9B7-F8D9-48A1-9D62-CAA40DE98A23}"/>
              </a:ext>
            </a:extLst>
          </p:cNvPr>
          <p:cNvSpPr txBox="1">
            <a:spLocks/>
          </p:cNvSpPr>
          <p:nvPr/>
        </p:nvSpPr>
        <p:spPr>
          <a:xfrm>
            <a:off x="6095724" y="1349748"/>
            <a:ext cx="5839588" cy="466909"/>
          </a:xfrm>
          <a:prstGeom prst="rect">
            <a:avLst/>
          </a:prstGeom>
          <a:solidFill>
            <a:schemeClr val="tx1">
              <a:lumMod val="10000"/>
              <a:lumOff val="90000"/>
            </a:schemeClr>
          </a:solidFill>
        </p:spPr>
        <p:txBody>
          <a:bodyPr anchor="ctr"/>
          <a:lstStyle>
            <a:lvl1pPr marL="0" indent="0" algn="ctr" defTabSz="914400" rtl="0" eaLnBrk="1" latinLnBrk="0" hangingPunct="1">
              <a:lnSpc>
                <a:spcPct val="90000"/>
              </a:lnSpc>
              <a:spcBef>
                <a:spcPts val="1000"/>
              </a:spcBef>
              <a:buFont typeface="Arial"/>
              <a:buNone/>
              <a:defRPr sz="1600" b="1"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dirty="0"/>
              <a:t>Top 3 Words: How </a:t>
            </a:r>
            <a:r>
              <a:rPr lang="en-US" sz="1500" u="sng" dirty="0"/>
              <a:t>you feel</a:t>
            </a:r>
            <a:r>
              <a:rPr lang="en-US" sz="1500" dirty="0"/>
              <a:t> about the current school year?</a:t>
            </a:r>
          </a:p>
        </p:txBody>
      </p:sp>
      <p:graphicFrame>
        <p:nvGraphicFramePr>
          <p:cNvPr id="6" name="Table 6">
            <a:extLst>
              <a:ext uri="{FF2B5EF4-FFF2-40B4-BE49-F238E27FC236}">
                <a16:creationId xmlns:a16="http://schemas.microsoft.com/office/drawing/2014/main" id="{0E402915-F2EE-4254-9ACC-7D21A8A2F1A4}"/>
              </a:ext>
            </a:extLst>
          </p:cNvPr>
          <p:cNvGraphicFramePr>
            <a:graphicFrameLocks noGrp="1"/>
          </p:cNvGraphicFramePr>
          <p:nvPr>
            <p:extLst>
              <p:ext uri="{D42A27DB-BD31-4B8C-83A1-F6EECF244321}">
                <p14:modId xmlns:p14="http://schemas.microsoft.com/office/powerpoint/2010/main" val="3978926394"/>
              </p:ext>
            </p:extLst>
          </p:nvPr>
        </p:nvGraphicFramePr>
        <p:xfrm>
          <a:off x="100820" y="2053241"/>
          <a:ext cx="1765286" cy="4507038"/>
        </p:xfrm>
        <a:graphic>
          <a:graphicData uri="http://schemas.openxmlformats.org/drawingml/2006/table">
            <a:tbl>
              <a:tblPr firstRow="1" bandRow="1">
                <a:tableStyleId>{5C22544A-7EE6-4342-B048-85BDC9FD1C3A}</a:tableStyleId>
              </a:tblPr>
              <a:tblGrid>
                <a:gridCol w="1765286">
                  <a:extLst>
                    <a:ext uri="{9D8B030D-6E8A-4147-A177-3AD203B41FA5}">
                      <a16:colId xmlns:a16="http://schemas.microsoft.com/office/drawing/2014/main" val="2591393552"/>
                    </a:ext>
                  </a:extLst>
                </a:gridCol>
              </a:tblGrid>
              <a:tr h="500782">
                <a:tc>
                  <a:txBody>
                    <a:bodyPr/>
                    <a:lstStyle/>
                    <a:p>
                      <a:pPr algn="r">
                        <a:lnSpc>
                          <a:spcPts val="300"/>
                        </a:lnSpc>
                      </a:pPr>
                      <a:r>
                        <a:rPr lang="en-US" sz="1400" b="1" dirty="0">
                          <a:solidFill>
                            <a:schemeClr val="accent2"/>
                          </a:solidFill>
                        </a:rPr>
                        <a:t>Frustrated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3835419"/>
                  </a:ext>
                </a:extLst>
              </a:tr>
              <a:tr h="500782">
                <a:tc>
                  <a:txBody>
                    <a:bodyPr/>
                    <a:lstStyle/>
                    <a:p>
                      <a:pPr algn="r">
                        <a:lnSpc>
                          <a:spcPts val="300"/>
                        </a:lnSpc>
                      </a:pPr>
                      <a:r>
                        <a:rPr lang="en-US" sz="1400" b="1" dirty="0">
                          <a:solidFill>
                            <a:schemeClr val="accent6"/>
                          </a:solidFill>
                        </a:rPr>
                        <a:t>Hopeful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4646815"/>
                  </a:ext>
                </a:extLst>
              </a:tr>
              <a:tr h="500782">
                <a:tc>
                  <a:txBody>
                    <a:bodyPr/>
                    <a:lstStyle/>
                    <a:p>
                      <a:pPr algn="r">
                        <a:lnSpc>
                          <a:spcPts val="300"/>
                        </a:lnSpc>
                      </a:pPr>
                      <a:r>
                        <a:rPr lang="en-US" sz="1400" b="1" dirty="0">
                          <a:solidFill>
                            <a:schemeClr val="accent2"/>
                          </a:solidFill>
                        </a:rPr>
                        <a:t>Anxious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6137955"/>
                  </a:ext>
                </a:extLst>
              </a:tr>
              <a:tr h="500782">
                <a:tc>
                  <a:txBody>
                    <a:bodyPr/>
                    <a:lstStyle/>
                    <a:p>
                      <a:pPr algn="r">
                        <a:lnSpc>
                          <a:spcPts val="300"/>
                        </a:lnSpc>
                      </a:pPr>
                      <a:r>
                        <a:rPr lang="en-US" sz="1400" b="1" dirty="0">
                          <a:solidFill>
                            <a:schemeClr val="accent2"/>
                          </a:solidFill>
                        </a:rPr>
                        <a:t>Overwhelmed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0949947"/>
                  </a:ext>
                </a:extLst>
              </a:tr>
              <a:tr h="500782">
                <a:tc>
                  <a:txBody>
                    <a:bodyPr/>
                    <a:lstStyle/>
                    <a:p>
                      <a:pPr algn="r">
                        <a:lnSpc>
                          <a:spcPts val="300"/>
                        </a:lnSpc>
                      </a:pPr>
                      <a:r>
                        <a:rPr lang="en-US" sz="1400" b="1" dirty="0">
                          <a:solidFill>
                            <a:schemeClr val="accent6"/>
                          </a:solidFill>
                        </a:rPr>
                        <a:t>Happy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350474"/>
                  </a:ext>
                </a:extLst>
              </a:tr>
              <a:tr h="500782">
                <a:tc>
                  <a:txBody>
                    <a:bodyPr/>
                    <a:lstStyle/>
                    <a:p>
                      <a:pPr algn="r">
                        <a:lnSpc>
                          <a:spcPts val="300"/>
                        </a:lnSpc>
                      </a:pPr>
                      <a:r>
                        <a:rPr lang="en-US" sz="1400" b="1" dirty="0">
                          <a:solidFill>
                            <a:schemeClr val="accent6"/>
                          </a:solidFill>
                        </a:rPr>
                        <a:t>Content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9923726"/>
                  </a:ext>
                </a:extLst>
              </a:tr>
              <a:tr h="500782">
                <a:tc>
                  <a:txBody>
                    <a:bodyPr/>
                    <a:lstStyle/>
                    <a:p>
                      <a:pPr algn="r">
                        <a:lnSpc>
                          <a:spcPts val="300"/>
                        </a:lnSpc>
                      </a:pPr>
                      <a:r>
                        <a:rPr lang="en-US" sz="1400" b="1" dirty="0">
                          <a:solidFill>
                            <a:schemeClr val="accent6"/>
                          </a:solidFill>
                        </a:rPr>
                        <a:t>Excited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7581624"/>
                  </a:ext>
                </a:extLst>
              </a:tr>
              <a:tr h="500782">
                <a:tc>
                  <a:txBody>
                    <a:bodyPr/>
                    <a:lstStyle/>
                    <a:p>
                      <a:pPr algn="r">
                        <a:lnSpc>
                          <a:spcPts val="300"/>
                        </a:lnSpc>
                      </a:pPr>
                      <a:r>
                        <a:rPr lang="en-US" sz="1400" b="1" dirty="0">
                          <a:solidFill>
                            <a:schemeClr val="accent2"/>
                          </a:solidFill>
                        </a:rPr>
                        <a:t>Sad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9531104"/>
                  </a:ext>
                </a:extLst>
              </a:tr>
              <a:tr h="500782">
                <a:tc>
                  <a:txBody>
                    <a:bodyPr/>
                    <a:lstStyle/>
                    <a:p>
                      <a:pPr algn="r">
                        <a:lnSpc>
                          <a:spcPts val="300"/>
                        </a:lnSpc>
                      </a:pPr>
                      <a:r>
                        <a:rPr lang="en-US" sz="1400" b="1" dirty="0">
                          <a:solidFill>
                            <a:schemeClr val="accent2"/>
                          </a:solidFill>
                        </a:rPr>
                        <a:t>Angry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7204805"/>
                  </a:ext>
                </a:extLst>
              </a:tr>
            </a:tbl>
          </a:graphicData>
        </a:graphic>
      </p:graphicFrame>
      <p:sp>
        <p:nvSpPr>
          <p:cNvPr id="2" name="Slide Number Placeholder 1">
            <a:extLst>
              <a:ext uri="{FF2B5EF4-FFF2-40B4-BE49-F238E27FC236}">
                <a16:creationId xmlns:a16="http://schemas.microsoft.com/office/drawing/2014/main" id="{91715760-6FE3-490D-9DF2-341D08871800}"/>
              </a:ext>
            </a:extLst>
          </p:cNvPr>
          <p:cNvSpPr>
            <a:spLocks noGrp="1"/>
          </p:cNvSpPr>
          <p:nvPr>
            <p:ph type="sldNum" sz="quarter" idx="10"/>
          </p:nvPr>
        </p:nvSpPr>
        <p:spPr/>
        <p:txBody>
          <a:bodyPr/>
          <a:lstStyle/>
          <a:p>
            <a:fld id="{6F1AC80B-535E-A841-9E0C-F8761FA53064}" type="slidenum">
              <a:rPr lang="en-US" smtClean="0"/>
              <a:pPr/>
              <a:t>6</a:t>
            </a:fld>
            <a:endParaRPr lang="en-US" dirty="0"/>
          </a:p>
        </p:txBody>
      </p:sp>
      <p:graphicFrame>
        <p:nvGraphicFramePr>
          <p:cNvPr id="5" name="Chart 4">
            <a:extLst>
              <a:ext uri="{FF2B5EF4-FFF2-40B4-BE49-F238E27FC236}">
                <a16:creationId xmlns:a16="http://schemas.microsoft.com/office/drawing/2014/main" id="{EC8B736D-D288-4F64-AAA9-C06D385D9FB5}"/>
              </a:ext>
            </a:extLst>
          </p:cNvPr>
          <p:cNvGraphicFramePr/>
          <p:nvPr>
            <p:extLst>
              <p:ext uri="{D42A27DB-BD31-4B8C-83A1-F6EECF244321}">
                <p14:modId xmlns:p14="http://schemas.microsoft.com/office/powerpoint/2010/main" val="3331854944"/>
              </p:ext>
            </p:extLst>
          </p:nvPr>
        </p:nvGraphicFramePr>
        <p:xfrm>
          <a:off x="6055851" y="1961147"/>
          <a:ext cx="6100097" cy="48285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73A74F19-9DB8-40E3-8D0A-338201E08018}"/>
              </a:ext>
            </a:extLst>
          </p:cNvPr>
          <p:cNvGraphicFramePr>
            <a:graphicFrameLocks noGrp="1"/>
          </p:cNvGraphicFramePr>
          <p:nvPr>
            <p:extLst>
              <p:ext uri="{D42A27DB-BD31-4B8C-83A1-F6EECF244321}">
                <p14:modId xmlns:p14="http://schemas.microsoft.com/office/powerpoint/2010/main" val="2356632874"/>
              </p:ext>
            </p:extLst>
          </p:nvPr>
        </p:nvGraphicFramePr>
        <p:xfrm>
          <a:off x="5815148" y="2047907"/>
          <a:ext cx="1765286" cy="4507038"/>
        </p:xfrm>
        <a:graphic>
          <a:graphicData uri="http://schemas.openxmlformats.org/drawingml/2006/table">
            <a:tbl>
              <a:tblPr firstRow="1" bandRow="1">
                <a:tableStyleId>{5C22544A-7EE6-4342-B048-85BDC9FD1C3A}</a:tableStyleId>
              </a:tblPr>
              <a:tblGrid>
                <a:gridCol w="1765286">
                  <a:extLst>
                    <a:ext uri="{9D8B030D-6E8A-4147-A177-3AD203B41FA5}">
                      <a16:colId xmlns:a16="http://schemas.microsoft.com/office/drawing/2014/main" val="2591393552"/>
                    </a:ext>
                  </a:extLst>
                </a:gridCol>
              </a:tblGrid>
              <a:tr h="500782">
                <a:tc>
                  <a:txBody>
                    <a:bodyPr/>
                    <a:lstStyle/>
                    <a:p>
                      <a:pPr algn="r">
                        <a:lnSpc>
                          <a:spcPts val="300"/>
                        </a:lnSpc>
                      </a:pPr>
                      <a:r>
                        <a:rPr lang="en-US" sz="1400" b="1" dirty="0">
                          <a:solidFill>
                            <a:schemeClr val="accent2"/>
                          </a:solidFill>
                        </a:rPr>
                        <a:t>Anxious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3835419"/>
                  </a:ext>
                </a:extLst>
              </a:tr>
              <a:tr h="500782">
                <a:tc>
                  <a:txBody>
                    <a:bodyPr/>
                    <a:lstStyle/>
                    <a:p>
                      <a:pPr marL="0" marR="0" lvl="0" indent="0" algn="r" defTabSz="914400" rtl="0" eaLnBrk="1" fontAlgn="auto" latinLnBrk="0" hangingPunct="1">
                        <a:lnSpc>
                          <a:spcPts val="300"/>
                        </a:lnSpc>
                        <a:spcBef>
                          <a:spcPts val="0"/>
                        </a:spcBef>
                        <a:spcAft>
                          <a:spcPts val="0"/>
                        </a:spcAft>
                        <a:buClrTx/>
                        <a:buSzTx/>
                        <a:buFontTx/>
                        <a:buNone/>
                        <a:tabLst/>
                        <a:defRPr/>
                      </a:pPr>
                      <a:r>
                        <a:rPr lang="en-US" sz="1400" b="1" dirty="0">
                          <a:solidFill>
                            <a:schemeClr val="accent2"/>
                          </a:solidFill>
                        </a:rPr>
                        <a:t>Frustrated</a:t>
                      </a:r>
                    </a:p>
                    <a:p>
                      <a:pPr algn="r">
                        <a:lnSpc>
                          <a:spcPts val="300"/>
                        </a:lnSpc>
                      </a:pPr>
                      <a:endParaRPr lang="en-US" sz="1400" b="1" dirty="0">
                        <a:solidFill>
                          <a:schemeClr val="accent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4646815"/>
                  </a:ext>
                </a:extLst>
              </a:tr>
              <a:tr h="500782">
                <a:tc>
                  <a:txBody>
                    <a:bodyPr/>
                    <a:lstStyle/>
                    <a:p>
                      <a:pPr algn="r">
                        <a:lnSpc>
                          <a:spcPts val="300"/>
                        </a:lnSpc>
                      </a:pPr>
                      <a:r>
                        <a:rPr lang="en-US" sz="1400" b="1" dirty="0">
                          <a:solidFill>
                            <a:schemeClr val="accent6"/>
                          </a:solidFill>
                        </a:rPr>
                        <a:t>Hopeful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6137955"/>
                  </a:ext>
                </a:extLst>
              </a:tr>
              <a:tr h="500782">
                <a:tc>
                  <a:txBody>
                    <a:bodyPr/>
                    <a:lstStyle/>
                    <a:p>
                      <a:pPr algn="r">
                        <a:lnSpc>
                          <a:spcPts val="300"/>
                        </a:lnSpc>
                      </a:pPr>
                      <a:r>
                        <a:rPr lang="en-US" sz="1400" b="1" dirty="0">
                          <a:solidFill>
                            <a:schemeClr val="accent2"/>
                          </a:solidFill>
                        </a:rPr>
                        <a:t>Overwhelmed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0949947"/>
                  </a:ext>
                </a:extLst>
              </a:tr>
              <a:tr h="500782">
                <a:tc>
                  <a:txBody>
                    <a:bodyPr/>
                    <a:lstStyle/>
                    <a:p>
                      <a:pPr algn="r">
                        <a:lnSpc>
                          <a:spcPts val="300"/>
                        </a:lnSpc>
                      </a:pPr>
                      <a:r>
                        <a:rPr lang="en-US" sz="1400" b="1" dirty="0">
                          <a:solidFill>
                            <a:schemeClr val="accent6"/>
                          </a:solidFill>
                        </a:rPr>
                        <a:t>Content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350474"/>
                  </a:ext>
                </a:extLst>
              </a:tr>
              <a:tr h="500782">
                <a:tc>
                  <a:txBody>
                    <a:bodyPr/>
                    <a:lstStyle/>
                    <a:p>
                      <a:pPr algn="r">
                        <a:lnSpc>
                          <a:spcPts val="300"/>
                        </a:lnSpc>
                      </a:pPr>
                      <a:r>
                        <a:rPr lang="en-US" sz="1400" b="1" dirty="0">
                          <a:solidFill>
                            <a:schemeClr val="accent2"/>
                          </a:solidFill>
                        </a:rPr>
                        <a:t>Sad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9923726"/>
                  </a:ext>
                </a:extLst>
              </a:tr>
              <a:tr h="500782">
                <a:tc>
                  <a:txBody>
                    <a:bodyPr/>
                    <a:lstStyle/>
                    <a:p>
                      <a:pPr algn="r">
                        <a:lnSpc>
                          <a:spcPts val="300"/>
                        </a:lnSpc>
                      </a:pPr>
                      <a:r>
                        <a:rPr lang="en-US" sz="1400" b="1" dirty="0">
                          <a:solidFill>
                            <a:schemeClr val="accent6"/>
                          </a:solidFill>
                        </a:rPr>
                        <a:t>Happy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7581624"/>
                  </a:ext>
                </a:extLst>
              </a:tr>
              <a:tr h="500782">
                <a:tc>
                  <a:txBody>
                    <a:bodyPr/>
                    <a:lstStyle/>
                    <a:p>
                      <a:pPr algn="r">
                        <a:lnSpc>
                          <a:spcPts val="300"/>
                        </a:lnSpc>
                      </a:pPr>
                      <a:r>
                        <a:rPr lang="en-US" sz="1400" b="1" dirty="0">
                          <a:solidFill>
                            <a:schemeClr val="accent2"/>
                          </a:solidFill>
                        </a:rPr>
                        <a:t>Angry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9531104"/>
                  </a:ext>
                </a:extLst>
              </a:tr>
              <a:tr h="500782">
                <a:tc>
                  <a:txBody>
                    <a:bodyPr/>
                    <a:lstStyle/>
                    <a:p>
                      <a:pPr algn="r">
                        <a:lnSpc>
                          <a:spcPts val="300"/>
                        </a:lnSpc>
                      </a:pPr>
                      <a:r>
                        <a:rPr lang="en-US" sz="1400" b="1" dirty="0">
                          <a:solidFill>
                            <a:schemeClr val="accent6"/>
                          </a:solidFill>
                        </a:rPr>
                        <a:t>Excited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7204805"/>
                  </a:ext>
                </a:extLst>
              </a:tr>
            </a:tbl>
          </a:graphicData>
        </a:graphic>
      </p:graphicFrame>
      <p:cxnSp>
        <p:nvCxnSpPr>
          <p:cNvPr id="12" name="Straight Connector 11">
            <a:extLst>
              <a:ext uri="{FF2B5EF4-FFF2-40B4-BE49-F238E27FC236}">
                <a16:creationId xmlns:a16="http://schemas.microsoft.com/office/drawing/2014/main" id="{C78559E0-2062-43BA-83FA-72B84E2FE941}"/>
              </a:ext>
            </a:extLst>
          </p:cNvPr>
          <p:cNvCxnSpPr>
            <a:cxnSpLocks/>
          </p:cNvCxnSpPr>
          <p:nvPr/>
        </p:nvCxnSpPr>
        <p:spPr>
          <a:xfrm>
            <a:off x="6149042" y="1360907"/>
            <a:ext cx="0" cy="527589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700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8342" y="1360908"/>
            <a:ext cx="11494789" cy="456318"/>
          </a:xfrm>
        </p:spPr>
        <p:txBody>
          <a:bodyPr/>
          <a:lstStyle/>
          <a:p>
            <a:r>
              <a:rPr lang="en-US" i="0" dirty="0">
                <a:effectLst/>
                <a:latin typeface="Arial" panose="020B0604020202020204" pitchFamily="34" charset="0"/>
              </a:rPr>
              <a:t>On a scale of 0 to 10, with 0 being extremely unsuccessful and 10 being extremely successful, how successful has remote or distance learning been for you and your child so far this fall?</a:t>
            </a:r>
            <a:endParaRPr lang="en-US" dirty="0"/>
          </a:p>
        </p:txBody>
      </p:sp>
      <p:sp>
        <p:nvSpPr>
          <p:cNvPr id="4" name="Slide Number Placeholder 3"/>
          <p:cNvSpPr>
            <a:spLocks noGrp="1"/>
          </p:cNvSpPr>
          <p:nvPr>
            <p:ph type="sldNum" sz="quarter" idx="12"/>
          </p:nvPr>
        </p:nvSpPr>
        <p:spPr/>
        <p:txBody>
          <a:bodyPr/>
          <a:lstStyle/>
          <a:p>
            <a:fld id="{114DBB8C-F1FD-6948-8E49-E1C67B2952A8}" type="slidenum">
              <a:rPr lang="en-US" smtClean="0"/>
              <a:pPr/>
              <a:t>7</a:t>
            </a:fld>
            <a:endParaRPr lang="en-US" dirty="0"/>
          </a:p>
        </p:txBody>
      </p:sp>
      <p:graphicFrame>
        <p:nvGraphicFramePr>
          <p:cNvPr id="6" name="Chart 5">
            <a:extLst>
              <a:ext uri="{FF2B5EF4-FFF2-40B4-BE49-F238E27FC236}">
                <a16:creationId xmlns:a16="http://schemas.microsoft.com/office/drawing/2014/main" id="{CAD42082-CBBA-4E1F-9BE6-1777A671DDB6}"/>
              </a:ext>
            </a:extLst>
          </p:cNvPr>
          <p:cNvGraphicFramePr/>
          <p:nvPr>
            <p:extLst>
              <p:ext uri="{D42A27DB-BD31-4B8C-83A1-F6EECF244321}">
                <p14:modId xmlns:p14="http://schemas.microsoft.com/office/powerpoint/2010/main" val="3025993623"/>
              </p:ext>
            </p:extLst>
          </p:nvPr>
        </p:nvGraphicFramePr>
        <p:xfrm>
          <a:off x="0" y="2176722"/>
          <a:ext cx="10113264" cy="4341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8544A2A2-E920-4523-B0DA-BB5C4B130C55}"/>
              </a:ext>
            </a:extLst>
          </p:cNvPr>
          <p:cNvGraphicFramePr>
            <a:graphicFrameLocks noGrp="1"/>
          </p:cNvGraphicFramePr>
          <p:nvPr>
            <p:extLst>
              <p:ext uri="{D42A27DB-BD31-4B8C-83A1-F6EECF244321}">
                <p14:modId xmlns:p14="http://schemas.microsoft.com/office/powerpoint/2010/main" val="4175143869"/>
              </p:ext>
            </p:extLst>
          </p:nvPr>
        </p:nvGraphicFramePr>
        <p:xfrm>
          <a:off x="2043166" y="1927287"/>
          <a:ext cx="8070098" cy="365125"/>
        </p:xfrm>
        <a:graphic>
          <a:graphicData uri="http://schemas.openxmlformats.org/drawingml/2006/table">
            <a:tbl>
              <a:tblPr firstRow="1" bandRow="1">
                <a:tableStyleId>{2D5ABB26-0587-4C30-8999-92F81FD0307C}</a:tableStyleId>
              </a:tblPr>
              <a:tblGrid>
                <a:gridCol w="1936651">
                  <a:extLst>
                    <a:ext uri="{9D8B030D-6E8A-4147-A177-3AD203B41FA5}">
                      <a16:colId xmlns:a16="http://schemas.microsoft.com/office/drawing/2014/main" val="1350522969"/>
                    </a:ext>
                  </a:extLst>
                </a:gridCol>
                <a:gridCol w="2412274">
                  <a:extLst>
                    <a:ext uri="{9D8B030D-6E8A-4147-A177-3AD203B41FA5}">
                      <a16:colId xmlns:a16="http://schemas.microsoft.com/office/drawing/2014/main" val="1711741264"/>
                    </a:ext>
                  </a:extLst>
                </a:gridCol>
                <a:gridCol w="1506583">
                  <a:extLst>
                    <a:ext uri="{9D8B030D-6E8A-4147-A177-3AD203B41FA5}">
                      <a16:colId xmlns:a16="http://schemas.microsoft.com/office/drawing/2014/main" val="1095436845"/>
                    </a:ext>
                  </a:extLst>
                </a:gridCol>
                <a:gridCol w="2214590">
                  <a:extLst>
                    <a:ext uri="{9D8B030D-6E8A-4147-A177-3AD203B41FA5}">
                      <a16:colId xmlns:a16="http://schemas.microsoft.com/office/drawing/2014/main" val="1318452995"/>
                    </a:ext>
                  </a:extLst>
                </a:gridCol>
              </a:tblGrid>
              <a:tr h="365125">
                <a:tc>
                  <a:txBody>
                    <a:bodyPr/>
                    <a:lstStyle/>
                    <a:p>
                      <a:pPr algn="l"/>
                      <a:r>
                        <a:rPr lang="en-US" sz="1400" b="1" dirty="0">
                          <a:solidFill>
                            <a:schemeClr val="bg2"/>
                          </a:solidFill>
                        </a:rPr>
                        <a:t>Very successful (8-10)</a:t>
                      </a:r>
                    </a:p>
                  </a:txBody>
                  <a:tcPr marL="0" marR="0" anchor="b"/>
                </a:tc>
                <a:tc>
                  <a:txBody>
                    <a:bodyPr/>
                    <a:lstStyle/>
                    <a:p>
                      <a:pPr algn="ctr"/>
                      <a:r>
                        <a:rPr lang="en-US" sz="1400" b="1" dirty="0">
                          <a:solidFill>
                            <a:schemeClr val="bg2">
                              <a:lumMod val="40000"/>
                              <a:lumOff val="60000"/>
                            </a:schemeClr>
                          </a:solidFill>
                        </a:rPr>
                        <a:t>Somewhat successful (6-7)</a:t>
                      </a:r>
                    </a:p>
                  </a:txBody>
                  <a:tcPr marL="0" marR="0" anchor="b"/>
                </a:tc>
                <a:tc>
                  <a:txBody>
                    <a:bodyPr/>
                    <a:lstStyle/>
                    <a:p>
                      <a:pPr algn="ctr"/>
                      <a:r>
                        <a:rPr lang="en-US" sz="1400" b="1" dirty="0">
                          <a:solidFill>
                            <a:srgbClr val="BFBFBD"/>
                          </a:solidFill>
                        </a:rPr>
                        <a:t>Not applicable</a:t>
                      </a:r>
                    </a:p>
                  </a:txBody>
                  <a:tcPr anchor="b"/>
                </a:tc>
                <a:tc>
                  <a:txBody>
                    <a:bodyPr/>
                    <a:lstStyle/>
                    <a:p>
                      <a:pPr algn="r"/>
                      <a:r>
                        <a:rPr lang="en-US" sz="1400" b="1" dirty="0">
                          <a:solidFill>
                            <a:schemeClr val="accent2"/>
                          </a:solidFill>
                        </a:rPr>
                        <a:t>Less successful (0-5)</a:t>
                      </a:r>
                    </a:p>
                  </a:txBody>
                  <a:tcPr marL="0" marR="0" anchor="b"/>
                </a:tc>
                <a:extLst>
                  <a:ext uri="{0D108BD9-81ED-4DB2-BD59-A6C34878D82A}">
                    <a16:rowId xmlns:a16="http://schemas.microsoft.com/office/drawing/2014/main" val="2601856744"/>
                  </a:ext>
                </a:extLst>
              </a:tr>
            </a:tbl>
          </a:graphicData>
        </a:graphic>
      </p:graphicFrame>
      <p:sp>
        <p:nvSpPr>
          <p:cNvPr id="5" name="Rectangle 4">
            <a:extLst>
              <a:ext uri="{FF2B5EF4-FFF2-40B4-BE49-F238E27FC236}">
                <a16:creationId xmlns:a16="http://schemas.microsoft.com/office/drawing/2014/main" id="{AC11FEA2-19D0-4285-9B3E-84F23B2ADBBA}"/>
              </a:ext>
            </a:extLst>
          </p:cNvPr>
          <p:cNvSpPr/>
          <p:nvPr/>
        </p:nvSpPr>
        <p:spPr>
          <a:xfrm flipH="1">
            <a:off x="-1088739" y="4024644"/>
            <a:ext cx="319691" cy="18574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41F73A-CC12-4D08-AA66-21F771BDC89D}"/>
              </a:ext>
            </a:extLst>
          </p:cNvPr>
          <p:cNvSpPr txBox="1"/>
          <p:nvPr/>
        </p:nvSpPr>
        <p:spPr>
          <a:xfrm>
            <a:off x="-1538087" y="4210388"/>
            <a:ext cx="1538078" cy="400110"/>
          </a:xfrm>
          <a:prstGeom prst="rect">
            <a:avLst/>
          </a:prstGeom>
          <a:noFill/>
        </p:spPr>
        <p:txBody>
          <a:bodyPr wrap="square" rtlCol="0">
            <a:spAutoFit/>
          </a:bodyPr>
          <a:lstStyle/>
          <a:p>
            <a:r>
              <a:rPr lang="en-US" sz="1000" dirty="0"/>
              <a:t>*Small sample size – results directional</a:t>
            </a:r>
          </a:p>
        </p:txBody>
      </p:sp>
      <p:sp>
        <p:nvSpPr>
          <p:cNvPr id="9" name="Title 1">
            <a:extLst>
              <a:ext uri="{FF2B5EF4-FFF2-40B4-BE49-F238E27FC236}">
                <a16:creationId xmlns:a16="http://schemas.microsoft.com/office/drawing/2014/main" id="{B2D01D8C-6CCC-40B8-A824-AF3DA1BDED4E}"/>
              </a:ext>
            </a:extLst>
          </p:cNvPr>
          <p:cNvSpPr txBox="1">
            <a:spLocks/>
          </p:cNvSpPr>
          <p:nvPr/>
        </p:nvSpPr>
        <p:spPr>
          <a:xfrm>
            <a:off x="348342" y="326420"/>
            <a:ext cx="11501609" cy="10344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chemeClr val="tx1"/>
                </a:solidFill>
                <a:latin typeface="Arial" charset="0"/>
                <a:ea typeface="Arial" charset="0"/>
                <a:cs typeface="Arial" charset="0"/>
              </a:defRPr>
            </a:lvl1pPr>
          </a:lstStyle>
          <a:p>
            <a:r>
              <a:rPr lang="en-US" dirty="0"/>
              <a:t>At the root of many parents’ dissatisfaction is remote learning, where </a:t>
            </a:r>
            <a:r>
              <a:rPr lang="en-US"/>
              <a:t>there are </a:t>
            </a:r>
            <a:r>
              <a:rPr lang="en-US" dirty="0"/>
              <a:t>mixed reviews on its success</a:t>
            </a:r>
          </a:p>
        </p:txBody>
      </p:sp>
    </p:spTree>
    <p:extLst>
      <p:ext uri="{BB962C8B-B14F-4D97-AF65-F5344CB8AC3E}">
        <p14:creationId xmlns:p14="http://schemas.microsoft.com/office/powerpoint/2010/main" val="275361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4EAE0630-726A-4A6F-A598-54BE7610F839}"/>
              </a:ext>
            </a:extLst>
          </p:cNvPr>
          <p:cNvSpPr txBox="1">
            <a:spLocks/>
          </p:cNvSpPr>
          <p:nvPr/>
        </p:nvSpPr>
        <p:spPr>
          <a:xfrm>
            <a:off x="9105900" y="6244053"/>
            <a:ext cx="274320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1AC80B-535E-A841-9E0C-F8761FA53064}" type="slidenum">
              <a:rPr lang="en-US" smtClean="0"/>
              <a:pPr/>
              <a:t>8</a:t>
            </a:fld>
            <a:endParaRPr lang="en-US" dirty="0"/>
          </a:p>
        </p:txBody>
      </p:sp>
      <p:graphicFrame>
        <p:nvGraphicFramePr>
          <p:cNvPr id="14" name="Chart 13">
            <a:extLst>
              <a:ext uri="{FF2B5EF4-FFF2-40B4-BE49-F238E27FC236}">
                <a16:creationId xmlns:a16="http://schemas.microsoft.com/office/drawing/2014/main" id="{C932BEC7-F55B-4EDB-9C8E-EF6F4CBF57B3}"/>
              </a:ext>
            </a:extLst>
          </p:cNvPr>
          <p:cNvGraphicFramePr/>
          <p:nvPr>
            <p:extLst>
              <p:ext uri="{D42A27DB-BD31-4B8C-83A1-F6EECF244321}">
                <p14:modId xmlns:p14="http://schemas.microsoft.com/office/powerpoint/2010/main" val="3147170455"/>
              </p:ext>
            </p:extLst>
          </p:nvPr>
        </p:nvGraphicFramePr>
        <p:xfrm>
          <a:off x="354311" y="2086262"/>
          <a:ext cx="9020508" cy="1806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5">
            <a:extLst>
              <a:ext uri="{FF2B5EF4-FFF2-40B4-BE49-F238E27FC236}">
                <a16:creationId xmlns:a16="http://schemas.microsoft.com/office/drawing/2014/main" id="{F1A07220-54F4-4B46-B3EC-5BF045ABF4EE}"/>
              </a:ext>
            </a:extLst>
          </p:cNvPr>
          <p:cNvGraphicFramePr>
            <a:graphicFrameLocks noGrp="1"/>
          </p:cNvGraphicFramePr>
          <p:nvPr>
            <p:extLst>
              <p:ext uri="{D42A27DB-BD31-4B8C-83A1-F6EECF244321}">
                <p14:modId xmlns:p14="http://schemas.microsoft.com/office/powerpoint/2010/main" val="1239184371"/>
              </p:ext>
            </p:extLst>
          </p:nvPr>
        </p:nvGraphicFramePr>
        <p:xfrm>
          <a:off x="7173334" y="1869103"/>
          <a:ext cx="4665420" cy="2075690"/>
        </p:xfrm>
        <a:graphic>
          <a:graphicData uri="http://schemas.openxmlformats.org/drawingml/2006/table">
            <a:tbl>
              <a:tblPr firstRow="1" bandRow="1">
                <a:tableStyleId>{5940675A-B579-460E-94D1-54222C63F5DA}</a:tableStyleId>
              </a:tblPr>
              <a:tblGrid>
                <a:gridCol w="933084">
                  <a:extLst>
                    <a:ext uri="{9D8B030D-6E8A-4147-A177-3AD203B41FA5}">
                      <a16:colId xmlns:a16="http://schemas.microsoft.com/office/drawing/2014/main" val="2162589868"/>
                    </a:ext>
                  </a:extLst>
                </a:gridCol>
                <a:gridCol w="933084">
                  <a:extLst>
                    <a:ext uri="{9D8B030D-6E8A-4147-A177-3AD203B41FA5}">
                      <a16:colId xmlns:a16="http://schemas.microsoft.com/office/drawing/2014/main" val="99498566"/>
                    </a:ext>
                  </a:extLst>
                </a:gridCol>
                <a:gridCol w="933084">
                  <a:extLst>
                    <a:ext uri="{9D8B030D-6E8A-4147-A177-3AD203B41FA5}">
                      <a16:colId xmlns:a16="http://schemas.microsoft.com/office/drawing/2014/main" val="2715030147"/>
                    </a:ext>
                  </a:extLst>
                </a:gridCol>
                <a:gridCol w="933084">
                  <a:extLst>
                    <a:ext uri="{9D8B030D-6E8A-4147-A177-3AD203B41FA5}">
                      <a16:colId xmlns:a16="http://schemas.microsoft.com/office/drawing/2014/main" val="3209919191"/>
                    </a:ext>
                  </a:extLst>
                </a:gridCol>
                <a:gridCol w="933084">
                  <a:extLst>
                    <a:ext uri="{9D8B030D-6E8A-4147-A177-3AD203B41FA5}">
                      <a16:colId xmlns:a16="http://schemas.microsoft.com/office/drawing/2014/main" val="3997986311"/>
                    </a:ext>
                  </a:extLst>
                </a:gridCol>
              </a:tblGrid>
              <a:tr h="376360">
                <a:tc>
                  <a:txBody>
                    <a:bodyPr/>
                    <a:lstStyle/>
                    <a:p>
                      <a:pPr algn="ctr"/>
                      <a:r>
                        <a:rPr lang="en-US" sz="1400" b="1" dirty="0">
                          <a:solidFill>
                            <a:schemeClr val="tx1"/>
                          </a:solidFill>
                        </a:rPr>
                        <a:t>&lt; $50k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tx1"/>
                          </a:solidFill>
                        </a:rPr>
                        <a:t>$50k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tx1"/>
                          </a:solidFill>
                        </a:rPr>
                        <a:t>White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tx1"/>
                          </a:solidFill>
                        </a:rPr>
                        <a:t>Black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tx1"/>
                          </a:solidFill>
                        </a:rPr>
                        <a:t>Latinx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930468"/>
                  </a:ext>
                </a:extLst>
              </a:tr>
              <a:tr h="554425">
                <a:tc>
                  <a:txBody>
                    <a:bodyPr/>
                    <a:lstStyle/>
                    <a:p>
                      <a:pPr algn="ctr"/>
                      <a:r>
                        <a:rPr lang="en-US" sz="1400" b="1" dirty="0">
                          <a:solidFill>
                            <a:srgbClr val="009CDE"/>
                          </a:solidFill>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3264667"/>
                  </a:ext>
                </a:extLst>
              </a:tr>
              <a:tr h="583635">
                <a:tc>
                  <a:txBody>
                    <a:bodyPr/>
                    <a:lstStyle/>
                    <a:p>
                      <a:pPr algn="ctr"/>
                      <a:r>
                        <a:rPr lang="en-US" sz="1400" b="1" dirty="0">
                          <a:solidFill>
                            <a:srgbClr val="009CDE"/>
                          </a:solidFill>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73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76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6318254"/>
                  </a:ext>
                </a:extLst>
              </a:tr>
              <a:tr h="561270">
                <a:tc>
                  <a:txBody>
                    <a:bodyPr/>
                    <a:lstStyle/>
                    <a:p>
                      <a:pPr algn="ctr"/>
                      <a:r>
                        <a:rPr lang="en-US" sz="1400" b="1" dirty="0">
                          <a:solidFill>
                            <a:srgbClr val="009CDE"/>
                          </a:solidFill>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51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63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99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4089843"/>
                  </a:ext>
                </a:extLst>
              </a:tr>
            </a:tbl>
          </a:graphicData>
        </a:graphic>
      </p:graphicFrame>
      <p:graphicFrame>
        <p:nvGraphicFramePr>
          <p:cNvPr id="6" name="Chart 5">
            <a:extLst>
              <a:ext uri="{FF2B5EF4-FFF2-40B4-BE49-F238E27FC236}">
                <a16:creationId xmlns:a16="http://schemas.microsoft.com/office/drawing/2014/main" id="{EDCC907E-D08E-4AB6-96BC-8AE393B963B8}"/>
              </a:ext>
            </a:extLst>
          </p:cNvPr>
          <p:cNvGraphicFramePr/>
          <p:nvPr>
            <p:extLst>
              <p:ext uri="{D42A27DB-BD31-4B8C-83A1-F6EECF244321}">
                <p14:modId xmlns:p14="http://schemas.microsoft.com/office/powerpoint/2010/main" val="3685842463"/>
              </p:ext>
            </p:extLst>
          </p:nvPr>
        </p:nvGraphicFramePr>
        <p:xfrm>
          <a:off x="354311" y="4679398"/>
          <a:ext cx="9020508" cy="18067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5">
            <a:extLst>
              <a:ext uri="{FF2B5EF4-FFF2-40B4-BE49-F238E27FC236}">
                <a16:creationId xmlns:a16="http://schemas.microsoft.com/office/drawing/2014/main" id="{928C41AD-07D5-450A-93FA-FA16111327C2}"/>
              </a:ext>
            </a:extLst>
          </p:cNvPr>
          <p:cNvGraphicFramePr>
            <a:graphicFrameLocks noGrp="1"/>
          </p:cNvGraphicFramePr>
          <p:nvPr>
            <p:extLst>
              <p:ext uri="{D42A27DB-BD31-4B8C-83A1-F6EECF244321}">
                <p14:modId xmlns:p14="http://schemas.microsoft.com/office/powerpoint/2010/main" val="3674445399"/>
              </p:ext>
            </p:extLst>
          </p:nvPr>
        </p:nvGraphicFramePr>
        <p:xfrm>
          <a:off x="7239323" y="4417306"/>
          <a:ext cx="4598365" cy="2097794"/>
        </p:xfrm>
        <a:graphic>
          <a:graphicData uri="http://schemas.openxmlformats.org/drawingml/2006/table">
            <a:tbl>
              <a:tblPr firstRow="1" bandRow="1">
                <a:tableStyleId>{5940675A-B579-460E-94D1-54222C63F5DA}</a:tableStyleId>
              </a:tblPr>
              <a:tblGrid>
                <a:gridCol w="919673">
                  <a:extLst>
                    <a:ext uri="{9D8B030D-6E8A-4147-A177-3AD203B41FA5}">
                      <a16:colId xmlns:a16="http://schemas.microsoft.com/office/drawing/2014/main" val="2162589868"/>
                    </a:ext>
                  </a:extLst>
                </a:gridCol>
                <a:gridCol w="919673">
                  <a:extLst>
                    <a:ext uri="{9D8B030D-6E8A-4147-A177-3AD203B41FA5}">
                      <a16:colId xmlns:a16="http://schemas.microsoft.com/office/drawing/2014/main" val="99498566"/>
                    </a:ext>
                  </a:extLst>
                </a:gridCol>
                <a:gridCol w="919673">
                  <a:extLst>
                    <a:ext uri="{9D8B030D-6E8A-4147-A177-3AD203B41FA5}">
                      <a16:colId xmlns:a16="http://schemas.microsoft.com/office/drawing/2014/main" val="2715030147"/>
                    </a:ext>
                  </a:extLst>
                </a:gridCol>
                <a:gridCol w="919673">
                  <a:extLst>
                    <a:ext uri="{9D8B030D-6E8A-4147-A177-3AD203B41FA5}">
                      <a16:colId xmlns:a16="http://schemas.microsoft.com/office/drawing/2014/main" val="3209919191"/>
                    </a:ext>
                  </a:extLst>
                </a:gridCol>
                <a:gridCol w="919673">
                  <a:extLst>
                    <a:ext uri="{9D8B030D-6E8A-4147-A177-3AD203B41FA5}">
                      <a16:colId xmlns:a16="http://schemas.microsoft.com/office/drawing/2014/main" val="3997986311"/>
                    </a:ext>
                  </a:extLst>
                </a:gridCol>
              </a:tblGrid>
              <a:tr h="380368">
                <a:tc>
                  <a:txBody>
                    <a:bodyPr/>
                    <a:lstStyle/>
                    <a:p>
                      <a:pPr algn="ctr"/>
                      <a:r>
                        <a:rPr lang="en-US" sz="1400" b="1" dirty="0">
                          <a:solidFill>
                            <a:schemeClr val="tx1"/>
                          </a:solidFill>
                        </a:rPr>
                        <a:t>&lt; $50k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tx1"/>
                          </a:solidFill>
                        </a:rPr>
                        <a:t>$50k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tx1"/>
                          </a:solidFill>
                        </a:rPr>
                        <a:t>White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tx1"/>
                          </a:solidFill>
                        </a:rPr>
                        <a:t>Black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chemeClr val="tx1"/>
                          </a:solidFill>
                        </a:rPr>
                        <a:t>Latinx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930468"/>
                  </a:ext>
                </a:extLst>
              </a:tr>
              <a:tr h="560329">
                <a:tc>
                  <a:txBody>
                    <a:bodyPr/>
                    <a:lstStyle/>
                    <a:p>
                      <a:pPr algn="ctr"/>
                      <a:r>
                        <a:rPr lang="en-US" sz="1400" b="1" dirty="0">
                          <a:solidFill>
                            <a:srgbClr val="009CDE"/>
                          </a:solidFill>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3264667"/>
                  </a:ext>
                </a:extLst>
              </a:tr>
              <a:tr h="589851">
                <a:tc>
                  <a:txBody>
                    <a:bodyPr/>
                    <a:lstStyle/>
                    <a:p>
                      <a:pPr algn="ctr"/>
                      <a:r>
                        <a:rPr lang="en-US" sz="1400" b="1" dirty="0">
                          <a:solidFill>
                            <a:srgbClr val="009CDE"/>
                          </a:solidFill>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53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33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6318254"/>
                  </a:ext>
                </a:extLst>
              </a:tr>
              <a:tr h="567246">
                <a:tc>
                  <a:txBody>
                    <a:bodyPr/>
                    <a:lstStyle/>
                    <a:p>
                      <a:pPr algn="ctr"/>
                      <a:r>
                        <a:rPr lang="en-US" sz="1400" b="1" dirty="0">
                          <a:solidFill>
                            <a:srgbClr val="009CDE"/>
                          </a:solidFill>
                        </a:rPr>
                        <a:t>72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70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a:solidFill>
                            <a:srgbClr val="009CDE"/>
                          </a:solidFill>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4089843"/>
                  </a:ext>
                </a:extLst>
              </a:tr>
            </a:tbl>
          </a:graphicData>
        </a:graphic>
      </p:graphicFrame>
      <p:sp>
        <p:nvSpPr>
          <p:cNvPr id="20" name="Text Placeholder 2">
            <a:extLst>
              <a:ext uri="{FF2B5EF4-FFF2-40B4-BE49-F238E27FC236}">
                <a16:creationId xmlns:a16="http://schemas.microsoft.com/office/drawing/2014/main" id="{D5FF62E3-2968-45E5-BDEF-4520FD23F466}"/>
              </a:ext>
            </a:extLst>
          </p:cNvPr>
          <p:cNvSpPr>
            <a:spLocks noGrp="1"/>
          </p:cNvSpPr>
          <p:nvPr>
            <p:ph type="body" sz="quarter" idx="11"/>
          </p:nvPr>
        </p:nvSpPr>
        <p:spPr>
          <a:xfrm>
            <a:off x="348342" y="1516124"/>
            <a:ext cx="11494789" cy="301101"/>
          </a:xfrm>
        </p:spPr>
        <p:txBody>
          <a:bodyPr/>
          <a:lstStyle/>
          <a:p>
            <a:r>
              <a:rPr lang="en-US" dirty="0"/>
              <a:t>For your child that is in K-12 grade, what options are currently available to you and your child?</a:t>
            </a:r>
          </a:p>
        </p:txBody>
      </p:sp>
      <p:sp>
        <p:nvSpPr>
          <p:cNvPr id="21" name="Text Placeholder 2">
            <a:extLst>
              <a:ext uri="{FF2B5EF4-FFF2-40B4-BE49-F238E27FC236}">
                <a16:creationId xmlns:a16="http://schemas.microsoft.com/office/drawing/2014/main" id="{C9A80F43-D237-437B-A396-A4271FE46FCD}"/>
              </a:ext>
            </a:extLst>
          </p:cNvPr>
          <p:cNvSpPr txBox="1">
            <a:spLocks/>
          </p:cNvSpPr>
          <p:nvPr/>
        </p:nvSpPr>
        <p:spPr>
          <a:xfrm>
            <a:off x="354311" y="4038873"/>
            <a:ext cx="11494789" cy="301101"/>
          </a:xfrm>
          <a:prstGeom prst="rect">
            <a:avLst/>
          </a:prstGeom>
          <a:solidFill>
            <a:schemeClr val="tx1">
              <a:lumMod val="10000"/>
              <a:lumOff val="90000"/>
            </a:schemeClr>
          </a:solidFill>
        </p:spPr>
        <p:txBody>
          <a:bodyPr anchor="ctr"/>
          <a:lstStyle>
            <a:lvl1pPr marL="0" indent="0" algn="ctr" defTabSz="914400" rtl="0" eaLnBrk="1" latinLnBrk="0" hangingPunct="1">
              <a:lnSpc>
                <a:spcPct val="90000"/>
              </a:lnSpc>
              <a:spcBef>
                <a:spcPts val="1000"/>
              </a:spcBef>
              <a:buFont typeface="Arial"/>
              <a:buNone/>
              <a:defRPr sz="1600" b="1"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Which of the following best captures how your child that is in K-12 grade, is currently participating in school?</a:t>
            </a:r>
          </a:p>
        </p:txBody>
      </p:sp>
      <p:sp>
        <p:nvSpPr>
          <p:cNvPr id="33" name="Title 1">
            <a:extLst>
              <a:ext uri="{FF2B5EF4-FFF2-40B4-BE49-F238E27FC236}">
                <a16:creationId xmlns:a16="http://schemas.microsoft.com/office/drawing/2014/main" id="{3945616E-5F26-4202-9E08-07EF315A1308}"/>
              </a:ext>
            </a:extLst>
          </p:cNvPr>
          <p:cNvSpPr>
            <a:spLocks noGrp="1"/>
          </p:cNvSpPr>
          <p:nvPr>
            <p:ph type="title"/>
          </p:nvPr>
        </p:nvSpPr>
        <p:spPr>
          <a:xfrm>
            <a:off x="348342" y="326420"/>
            <a:ext cx="11501609" cy="1034487"/>
          </a:xfrm>
        </p:spPr>
        <p:txBody>
          <a:bodyPr>
            <a:normAutofit/>
          </a:bodyPr>
          <a:lstStyle/>
          <a:p>
            <a:r>
              <a:rPr lang="en-US" sz="2800" dirty="0"/>
              <a:t>Parents of color and low-income parents are more likely to have a child that is remote learning than white or more affluent parents</a:t>
            </a:r>
          </a:p>
        </p:txBody>
      </p:sp>
      <p:sp>
        <p:nvSpPr>
          <p:cNvPr id="3" name="Rectangle 2">
            <a:extLst>
              <a:ext uri="{FF2B5EF4-FFF2-40B4-BE49-F238E27FC236}">
                <a16:creationId xmlns:a16="http://schemas.microsoft.com/office/drawing/2014/main" id="{26894705-B0E5-4FCD-98CD-3C1B3C2ACCD7}"/>
              </a:ext>
            </a:extLst>
          </p:cNvPr>
          <p:cNvSpPr/>
          <p:nvPr/>
        </p:nvSpPr>
        <p:spPr>
          <a:xfrm>
            <a:off x="7534669" y="6087899"/>
            <a:ext cx="347055" cy="27211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242AE97-8A79-41FC-98EE-F90438FA97D2}"/>
              </a:ext>
            </a:extLst>
          </p:cNvPr>
          <p:cNvSpPr/>
          <p:nvPr/>
        </p:nvSpPr>
        <p:spPr>
          <a:xfrm>
            <a:off x="10168932" y="6106231"/>
            <a:ext cx="1467372" cy="27564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9AE33E-113A-45EA-90B2-60EA16212244}"/>
              </a:ext>
            </a:extLst>
          </p:cNvPr>
          <p:cNvSpPr txBox="1"/>
          <p:nvPr/>
        </p:nvSpPr>
        <p:spPr>
          <a:xfrm>
            <a:off x="4044881" y="1940379"/>
            <a:ext cx="1069729" cy="307777"/>
          </a:xfrm>
          <a:prstGeom prst="rect">
            <a:avLst/>
          </a:prstGeom>
          <a:noFill/>
        </p:spPr>
        <p:txBody>
          <a:bodyPr wrap="square">
            <a:spAutoFit/>
          </a:bodyPr>
          <a:lstStyle/>
          <a:p>
            <a:pPr algn="l"/>
            <a:r>
              <a:rPr lang="en-US" sz="1400" b="1" dirty="0">
                <a:solidFill>
                  <a:srgbClr val="009CDE"/>
                </a:solidFill>
              </a:rPr>
              <a:t>% Total</a:t>
            </a:r>
          </a:p>
        </p:txBody>
      </p:sp>
      <p:sp>
        <p:nvSpPr>
          <p:cNvPr id="9" name="TextBox 8">
            <a:extLst>
              <a:ext uri="{FF2B5EF4-FFF2-40B4-BE49-F238E27FC236}">
                <a16:creationId xmlns:a16="http://schemas.microsoft.com/office/drawing/2014/main" id="{3D52A706-52A0-4BC7-B056-040B07DC8716}"/>
              </a:ext>
            </a:extLst>
          </p:cNvPr>
          <p:cNvSpPr txBox="1"/>
          <p:nvPr/>
        </p:nvSpPr>
        <p:spPr>
          <a:xfrm>
            <a:off x="4044881" y="4525509"/>
            <a:ext cx="1069729" cy="307777"/>
          </a:xfrm>
          <a:prstGeom prst="rect">
            <a:avLst/>
          </a:prstGeom>
          <a:noFill/>
        </p:spPr>
        <p:txBody>
          <a:bodyPr wrap="square">
            <a:spAutoFit/>
          </a:bodyPr>
          <a:lstStyle/>
          <a:p>
            <a:pPr algn="l"/>
            <a:r>
              <a:rPr lang="en-US" sz="1400" b="1" dirty="0">
                <a:solidFill>
                  <a:srgbClr val="009CDE"/>
                </a:solidFill>
              </a:rPr>
              <a:t>% Total</a:t>
            </a:r>
          </a:p>
        </p:txBody>
      </p:sp>
      <p:sp>
        <p:nvSpPr>
          <p:cNvPr id="4" name="Rectangle 3">
            <a:extLst>
              <a:ext uri="{FF2B5EF4-FFF2-40B4-BE49-F238E27FC236}">
                <a16:creationId xmlns:a16="http://schemas.microsoft.com/office/drawing/2014/main" id="{98BA8499-4832-40CF-A132-B320DD18AD67}"/>
              </a:ext>
            </a:extLst>
          </p:cNvPr>
          <p:cNvSpPr/>
          <p:nvPr/>
        </p:nvSpPr>
        <p:spPr>
          <a:xfrm>
            <a:off x="8372214" y="5524823"/>
            <a:ext cx="1467372" cy="27564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5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4EAE0630-726A-4A6F-A598-54BE7610F839}"/>
              </a:ext>
            </a:extLst>
          </p:cNvPr>
          <p:cNvSpPr txBox="1">
            <a:spLocks/>
          </p:cNvSpPr>
          <p:nvPr/>
        </p:nvSpPr>
        <p:spPr>
          <a:xfrm>
            <a:off x="9105900" y="6244053"/>
            <a:ext cx="274320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1AC80B-535E-A841-9E0C-F8761FA53064}" type="slidenum">
              <a:rPr lang="en-US" smtClean="0"/>
              <a:pPr/>
              <a:t>9</a:t>
            </a:fld>
            <a:endParaRPr lang="en-US" dirty="0"/>
          </a:p>
        </p:txBody>
      </p:sp>
      <p:graphicFrame>
        <p:nvGraphicFramePr>
          <p:cNvPr id="13" name="Table 12">
            <a:extLst>
              <a:ext uri="{FF2B5EF4-FFF2-40B4-BE49-F238E27FC236}">
                <a16:creationId xmlns:a16="http://schemas.microsoft.com/office/drawing/2014/main" id="{B64DB992-B58B-4990-8C4F-268F3DC87488}"/>
              </a:ext>
            </a:extLst>
          </p:cNvPr>
          <p:cNvGraphicFramePr>
            <a:graphicFrameLocks noGrp="1"/>
          </p:cNvGraphicFramePr>
          <p:nvPr>
            <p:extLst>
              <p:ext uri="{D42A27DB-BD31-4B8C-83A1-F6EECF244321}">
                <p14:modId xmlns:p14="http://schemas.microsoft.com/office/powerpoint/2010/main" val="2351047092"/>
              </p:ext>
            </p:extLst>
          </p:nvPr>
        </p:nvGraphicFramePr>
        <p:xfrm>
          <a:off x="5014127" y="2262275"/>
          <a:ext cx="4622244" cy="304800"/>
        </p:xfrm>
        <a:graphic>
          <a:graphicData uri="http://schemas.openxmlformats.org/drawingml/2006/table">
            <a:tbl>
              <a:tblPr firstRow="1" bandRow="1">
                <a:tableStyleId>{2D5ABB26-0587-4C30-8999-92F81FD0307C}</a:tableStyleId>
              </a:tblPr>
              <a:tblGrid>
                <a:gridCol w="2706416">
                  <a:extLst>
                    <a:ext uri="{9D8B030D-6E8A-4147-A177-3AD203B41FA5}">
                      <a16:colId xmlns:a16="http://schemas.microsoft.com/office/drawing/2014/main" val="1350522969"/>
                    </a:ext>
                  </a:extLst>
                </a:gridCol>
                <a:gridCol w="1915828">
                  <a:extLst>
                    <a:ext uri="{9D8B030D-6E8A-4147-A177-3AD203B41FA5}">
                      <a16:colId xmlns:a16="http://schemas.microsoft.com/office/drawing/2014/main" val="1318452995"/>
                    </a:ext>
                  </a:extLst>
                </a:gridCol>
              </a:tblGrid>
              <a:tr h="248859">
                <a:tc>
                  <a:txBody>
                    <a:bodyPr/>
                    <a:lstStyle/>
                    <a:p>
                      <a:pPr algn="l"/>
                      <a:r>
                        <a:rPr lang="en-US" sz="1400" b="1" dirty="0">
                          <a:solidFill>
                            <a:srgbClr val="10069F"/>
                          </a:solidFill>
                        </a:rPr>
                        <a:t>Very/</a:t>
                      </a:r>
                      <a:r>
                        <a:rPr lang="en-US" sz="1400" b="1" dirty="0">
                          <a:solidFill>
                            <a:srgbClr val="009CDE"/>
                          </a:solidFill>
                        </a:rPr>
                        <a:t>somewhat concerning</a:t>
                      </a:r>
                      <a:endParaRPr lang="en-US" sz="1400" b="1" dirty="0">
                        <a:solidFill>
                          <a:srgbClr val="10069F"/>
                        </a:solidFill>
                      </a:endParaRPr>
                    </a:p>
                  </a:txBody>
                  <a:tcPr anchor="b"/>
                </a:tc>
                <a:tc>
                  <a:txBody>
                    <a:bodyPr/>
                    <a:lstStyle/>
                    <a:p>
                      <a:pPr algn="r"/>
                      <a:r>
                        <a:rPr lang="en-US" sz="1400" b="1" dirty="0">
                          <a:solidFill>
                            <a:srgbClr val="D6001C"/>
                          </a:solidFill>
                        </a:rPr>
                        <a:t>Not concerning</a:t>
                      </a:r>
                    </a:p>
                  </a:txBody>
                  <a:tcPr anchor="b"/>
                </a:tc>
                <a:extLst>
                  <a:ext uri="{0D108BD9-81ED-4DB2-BD59-A6C34878D82A}">
                    <a16:rowId xmlns:a16="http://schemas.microsoft.com/office/drawing/2014/main" val="2601856744"/>
                  </a:ext>
                </a:extLst>
              </a:tr>
            </a:tbl>
          </a:graphicData>
        </a:graphic>
      </p:graphicFrame>
      <p:sp>
        <p:nvSpPr>
          <p:cNvPr id="15" name="Slide Number Placeholder 3">
            <a:extLst>
              <a:ext uri="{FF2B5EF4-FFF2-40B4-BE49-F238E27FC236}">
                <a16:creationId xmlns:a16="http://schemas.microsoft.com/office/drawing/2014/main" id="{7DCDEAD6-D824-4B15-8DDD-89554B1175E3}"/>
              </a:ext>
            </a:extLst>
          </p:cNvPr>
          <p:cNvSpPr txBox="1">
            <a:spLocks/>
          </p:cNvSpPr>
          <p:nvPr/>
        </p:nvSpPr>
        <p:spPr>
          <a:xfrm>
            <a:off x="9105900" y="6244053"/>
            <a:ext cx="274320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1AC80B-535E-A841-9E0C-F8761FA53064}" type="slidenum">
              <a:rPr lang="en-US" smtClean="0"/>
              <a:pPr/>
              <a:t>9</a:t>
            </a:fld>
            <a:endParaRPr lang="en-US" dirty="0"/>
          </a:p>
        </p:txBody>
      </p:sp>
      <p:graphicFrame>
        <p:nvGraphicFramePr>
          <p:cNvPr id="18" name="Chart 17">
            <a:extLst>
              <a:ext uri="{FF2B5EF4-FFF2-40B4-BE49-F238E27FC236}">
                <a16:creationId xmlns:a16="http://schemas.microsoft.com/office/drawing/2014/main" id="{2599EE94-CD29-4F35-97B1-9ED4965EAE31}"/>
              </a:ext>
            </a:extLst>
          </p:cNvPr>
          <p:cNvGraphicFramePr/>
          <p:nvPr>
            <p:extLst>
              <p:ext uri="{D42A27DB-BD31-4B8C-83A1-F6EECF244321}">
                <p14:modId xmlns:p14="http://schemas.microsoft.com/office/powerpoint/2010/main" val="1149015073"/>
              </p:ext>
            </p:extLst>
          </p:nvPr>
        </p:nvGraphicFramePr>
        <p:xfrm>
          <a:off x="70338" y="2440796"/>
          <a:ext cx="9495694" cy="41683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FD66E94E-5954-448E-9ACD-4825D50E5D5A}"/>
              </a:ext>
            </a:extLst>
          </p:cNvPr>
          <p:cNvSpPr>
            <a:spLocks noGrp="1"/>
          </p:cNvSpPr>
          <p:nvPr>
            <p:ph type="title"/>
          </p:nvPr>
        </p:nvSpPr>
        <p:spPr>
          <a:xfrm>
            <a:off x="348342" y="334934"/>
            <a:ext cx="11501609" cy="1034487"/>
          </a:xfrm>
        </p:spPr>
        <p:txBody>
          <a:bodyPr/>
          <a:lstStyle/>
          <a:p>
            <a:r>
              <a:rPr lang="en-US" sz="2800" dirty="0"/>
              <a:t>Academic concerns are top of mind for parents, along with ensuring the health and well-being of their child</a:t>
            </a:r>
            <a:endParaRPr lang="en-US" dirty="0"/>
          </a:p>
        </p:txBody>
      </p:sp>
      <p:sp>
        <p:nvSpPr>
          <p:cNvPr id="17" name="Text Placeholder 2">
            <a:extLst>
              <a:ext uri="{FF2B5EF4-FFF2-40B4-BE49-F238E27FC236}">
                <a16:creationId xmlns:a16="http://schemas.microsoft.com/office/drawing/2014/main" id="{377CBB09-478C-4981-97D0-FD03C77E18F9}"/>
              </a:ext>
            </a:extLst>
          </p:cNvPr>
          <p:cNvSpPr>
            <a:spLocks noGrp="1"/>
          </p:cNvSpPr>
          <p:nvPr>
            <p:ph type="body" sz="quarter" idx="11"/>
          </p:nvPr>
        </p:nvSpPr>
        <p:spPr>
          <a:xfrm>
            <a:off x="348342" y="1365515"/>
            <a:ext cx="11494789" cy="452745"/>
          </a:xfrm>
        </p:spPr>
        <p:txBody>
          <a:bodyPr/>
          <a:lstStyle/>
          <a:p>
            <a:r>
              <a:rPr lang="en-US" dirty="0"/>
              <a:t>Below are some concerns parents have raised about the impact of coronavirus. For each one, please indicate how concerning it is to you personally.</a:t>
            </a:r>
          </a:p>
        </p:txBody>
      </p:sp>
      <p:graphicFrame>
        <p:nvGraphicFramePr>
          <p:cNvPr id="2" name="Table 1">
            <a:extLst>
              <a:ext uri="{FF2B5EF4-FFF2-40B4-BE49-F238E27FC236}">
                <a16:creationId xmlns:a16="http://schemas.microsoft.com/office/drawing/2014/main" id="{3BB85845-350D-4434-BFF7-17356E1D0B7F}"/>
              </a:ext>
            </a:extLst>
          </p:cNvPr>
          <p:cNvGraphicFramePr>
            <a:graphicFrameLocks noGrp="1"/>
          </p:cNvGraphicFramePr>
          <p:nvPr>
            <p:extLst>
              <p:ext uri="{D42A27DB-BD31-4B8C-83A1-F6EECF244321}">
                <p14:modId xmlns:p14="http://schemas.microsoft.com/office/powerpoint/2010/main" val="2754197010"/>
              </p:ext>
            </p:extLst>
          </p:nvPr>
        </p:nvGraphicFramePr>
        <p:xfrm>
          <a:off x="9636370" y="2547704"/>
          <a:ext cx="2213581" cy="3842970"/>
        </p:xfrm>
        <a:graphic>
          <a:graphicData uri="http://schemas.openxmlformats.org/drawingml/2006/table">
            <a:tbl>
              <a:tblPr firstRow="1" bandRow="1">
                <a:tableStyleId>{2D5ABB26-0587-4C30-8999-92F81FD0307C}</a:tableStyleId>
              </a:tblPr>
              <a:tblGrid>
                <a:gridCol w="2213581">
                  <a:extLst>
                    <a:ext uri="{9D8B030D-6E8A-4147-A177-3AD203B41FA5}">
                      <a16:colId xmlns:a16="http://schemas.microsoft.com/office/drawing/2014/main" val="2349318567"/>
                    </a:ext>
                  </a:extLst>
                </a:gridCol>
              </a:tblGrid>
              <a:tr h="640495">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sz="1000" b="0" i="1" kern="1200" dirty="0">
                          <a:solidFill>
                            <a:srgbClr val="10069F"/>
                          </a:solidFill>
                          <a:latin typeface="+mn-lt"/>
                          <a:ea typeface="+mn-ea"/>
                          <a:cs typeface="+mn-cs"/>
                        </a:rPr>
                        <a:t>Particularly concerning for parents 65+ (86% very concerning)</a:t>
                      </a:r>
                    </a:p>
                  </a:txBody>
                  <a:tcPr anchor="ctr"/>
                </a:tc>
                <a:extLst>
                  <a:ext uri="{0D108BD9-81ED-4DB2-BD59-A6C34878D82A}">
                    <a16:rowId xmlns:a16="http://schemas.microsoft.com/office/drawing/2014/main" val="2608309558"/>
                  </a:ext>
                </a:extLst>
              </a:tr>
              <a:tr h="640495">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sz="1000" b="0" i="1" kern="1200" dirty="0">
                          <a:solidFill>
                            <a:srgbClr val="10069F"/>
                          </a:solidFill>
                          <a:latin typeface="+mn-lt"/>
                          <a:ea typeface="+mn-ea"/>
                          <a:cs typeface="+mn-cs"/>
                        </a:rPr>
                        <a:t>Particularly concerning for Black mothers (67%)</a:t>
                      </a:r>
                    </a:p>
                  </a:txBody>
                  <a:tcPr anchor="ctr"/>
                </a:tc>
                <a:extLst>
                  <a:ext uri="{0D108BD9-81ED-4DB2-BD59-A6C34878D82A}">
                    <a16:rowId xmlns:a16="http://schemas.microsoft.com/office/drawing/2014/main" val="151047845"/>
                  </a:ext>
                </a:extLst>
              </a:tr>
              <a:tr h="640495">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sz="1000" b="0" i="1" kern="1200" dirty="0">
                          <a:solidFill>
                            <a:srgbClr val="10069F"/>
                          </a:solidFill>
                          <a:latin typeface="+mn-lt"/>
                          <a:ea typeface="+mn-ea"/>
                          <a:cs typeface="+mn-cs"/>
                        </a:rPr>
                        <a:t>Particularly concerning for Black parents (70%)</a:t>
                      </a:r>
                    </a:p>
                  </a:txBody>
                  <a:tcPr anchor="ctr"/>
                </a:tc>
                <a:extLst>
                  <a:ext uri="{0D108BD9-81ED-4DB2-BD59-A6C34878D82A}">
                    <a16:rowId xmlns:a16="http://schemas.microsoft.com/office/drawing/2014/main" val="2050245449"/>
                  </a:ext>
                </a:extLst>
              </a:tr>
              <a:tr h="640495">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sz="1000" b="0" i="1" kern="1200" dirty="0">
                          <a:solidFill>
                            <a:srgbClr val="10069F"/>
                          </a:solidFill>
                          <a:latin typeface="+mn-lt"/>
                          <a:ea typeface="+mn-ea"/>
                          <a:cs typeface="+mn-cs"/>
                        </a:rPr>
                        <a:t>Particularly concerning for moms 55+ (75%)</a:t>
                      </a:r>
                    </a:p>
                  </a:txBody>
                  <a:tcPr anchor="ctr"/>
                </a:tc>
                <a:extLst>
                  <a:ext uri="{0D108BD9-81ED-4DB2-BD59-A6C34878D82A}">
                    <a16:rowId xmlns:a16="http://schemas.microsoft.com/office/drawing/2014/main" val="2128721520"/>
                  </a:ext>
                </a:extLst>
              </a:tr>
              <a:tr h="640495">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sz="1000" b="0" i="1" kern="1200" dirty="0">
                          <a:solidFill>
                            <a:srgbClr val="10069F"/>
                          </a:solidFill>
                          <a:latin typeface="+mn-lt"/>
                          <a:ea typeface="+mn-ea"/>
                          <a:cs typeface="+mn-cs"/>
                        </a:rPr>
                        <a:t>Particularly concerning for Latinx parents (61%)</a:t>
                      </a:r>
                    </a:p>
                  </a:txBody>
                  <a:tcPr anchor="ctr"/>
                </a:tc>
                <a:extLst>
                  <a:ext uri="{0D108BD9-81ED-4DB2-BD59-A6C34878D82A}">
                    <a16:rowId xmlns:a16="http://schemas.microsoft.com/office/drawing/2014/main" val="1365095106"/>
                  </a:ext>
                </a:extLst>
              </a:tr>
              <a:tr h="640495">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sz="1000" b="0" i="1" kern="1200" dirty="0">
                          <a:solidFill>
                            <a:srgbClr val="10069F"/>
                          </a:solidFill>
                          <a:latin typeface="+mn-lt"/>
                          <a:ea typeface="+mn-ea"/>
                          <a:cs typeface="+mn-cs"/>
                        </a:rPr>
                        <a:t>Particularly concerning for Black moms (90%)</a:t>
                      </a:r>
                    </a:p>
                  </a:txBody>
                  <a:tcPr marT="0" marB="0" anchor="ctr"/>
                </a:tc>
                <a:extLst>
                  <a:ext uri="{0D108BD9-81ED-4DB2-BD59-A6C34878D82A}">
                    <a16:rowId xmlns:a16="http://schemas.microsoft.com/office/drawing/2014/main" val="2733624973"/>
                  </a:ext>
                </a:extLst>
              </a:tr>
            </a:tbl>
          </a:graphicData>
        </a:graphic>
      </p:graphicFrame>
      <p:sp>
        <p:nvSpPr>
          <p:cNvPr id="3" name="TextBox 2">
            <a:extLst>
              <a:ext uri="{FF2B5EF4-FFF2-40B4-BE49-F238E27FC236}">
                <a16:creationId xmlns:a16="http://schemas.microsoft.com/office/drawing/2014/main" id="{563E5399-6EB7-4190-B870-48F2076402ED}"/>
              </a:ext>
            </a:extLst>
          </p:cNvPr>
          <p:cNvSpPr txBox="1"/>
          <p:nvPr/>
        </p:nvSpPr>
        <p:spPr>
          <a:xfrm>
            <a:off x="0" y="6411433"/>
            <a:ext cx="3727878" cy="246221"/>
          </a:xfrm>
          <a:prstGeom prst="rect">
            <a:avLst/>
          </a:prstGeom>
          <a:noFill/>
        </p:spPr>
        <p:txBody>
          <a:bodyPr wrap="square" rtlCol="0">
            <a:spAutoFit/>
          </a:bodyPr>
          <a:lstStyle/>
          <a:p>
            <a:r>
              <a:rPr lang="en-US" sz="1000" dirty="0"/>
              <a:t>*Only asked of parents of high school students</a:t>
            </a:r>
          </a:p>
        </p:txBody>
      </p:sp>
      <p:sp>
        <p:nvSpPr>
          <p:cNvPr id="4" name="Rectangle 3">
            <a:extLst>
              <a:ext uri="{FF2B5EF4-FFF2-40B4-BE49-F238E27FC236}">
                <a16:creationId xmlns:a16="http://schemas.microsoft.com/office/drawing/2014/main" id="{5A56B390-1739-46A4-971A-D4A8884A0F58}"/>
              </a:ext>
            </a:extLst>
          </p:cNvPr>
          <p:cNvSpPr/>
          <p:nvPr/>
        </p:nvSpPr>
        <p:spPr>
          <a:xfrm flipH="1">
            <a:off x="5014127" y="2666589"/>
            <a:ext cx="391886" cy="36450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002042"/>
      </p:ext>
    </p:extLst>
  </p:cSld>
  <p:clrMapOvr>
    <a:masterClrMapping/>
  </p:clrMapOvr>
</p:sld>
</file>

<file path=ppt/theme/theme1.xml><?xml version="1.0" encoding="utf-8"?>
<a:theme xmlns:a="http://schemas.openxmlformats.org/drawingml/2006/main" name="GSG_Theme_2018">
  <a:themeElements>
    <a:clrScheme name="GSG Research Theme">
      <a:dk1>
        <a:srgbClr val="000000"/>
      </a:dk1>
      <a:lt1>
        <a:srgbClr val="FFFFFF"/>
      </a:lt1>
      <a:dk2>
        <a:srgbClr val="10069F"/>
      </a:dk2>
      <a:lt2>
        <a:srgbClr val="009CDE"/>
      </a:lt2>
      <a:accent1>
        <a:srgbClr val="64C2E3"/>
      </a:accent1>
      <a:accent2>
        <a:srgbClr val="D6001C"/>
      </a:accent2>
      <a:accent3>
        <a:srgbClr val="590776"/>
      </a:accent3>
      <a:accent4>
        <a:srgbClr val="FFB600"/>
      </a:accent4>
      <a:accent5>
        <a:srgbClr val="FC4C02"/>
      </a:accent5>
      <a:accent6>
        <a:srgbClr val="30B700"/>
      </a:accent6>
      <a:hlink>
        <a:srgbClr val="009CDE"/>
      </a:hlink>
      <a:folHlink>
        <a:srgbClr val="009C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G_Theme_2018" id="{F02610A0-E7AD-7847-8524-1E5B48AA2207}" vid="{202A0595-582D-484D-A210-FE769172E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lank Presentation 13">
    <a:dk1>
      <a:srgbClr val="000000"/>
    </a:dk1>
    <a:lt1>
      <a:srgbClr val="FFFFFF"/>
    </a:lt1>
    <a:dk2>
      <a:srgbClr val="51626F"/>
    </a:dk2>
    <a:lt2>
      <a:srgbClr val="8996A0"/>
    </a:lt2>
    <a:accent1>
      <a:srgbClr val="0089C4"/>
    </a:accent1>
    <a:accent2>
      <a:srgbClr val="004165"/>
    </a:accent2>
    <a:accent3>
      <a:srgbClr val="FFFFFF"/>
    </a:accent3>
    <a:accent4>
      <a:srgbClr val="000000"/>
    </a:accent4>
    <a:accent5>
      <a:srgbClr val="AAC4DE"/>
    </a:accent5>
    <a:accent6>
      <a:srgbClr val="003A5B"/>
    </a:accent6>
    <a:hlink>
      <a:srgbClr val="E98300"/>
    </a:hlink>
    <a:folHlink>
      <a:srgbClr val="D1D3DD"/>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693</TotalTime>
  <Words>1684</Words>
  <Application>Microsoft Office PowerPoint</Application>
  <PresentationFormat>Widescreen</PresentationFormat>
  <Paragraphs>279</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GSG_Theme_2018</vt:lpstr>
      <vt:lpstr>The impact of the coronavirus on the new school year Research findings among parents of children in New Jersey public schools</vt:lpstr>
      <vt:lpstr>PowerPoint Presentation</vt:lpstr>
      <vt:lpstr>Key Findings  </vt:lpstr>
      <vt:lpstr>PowerPoint Presentation</vt:lpstr>
      <vt:lpstr>More than three in four parents in the state rate the job their child’s school is doing handling the coronavirus as positive</vt:lpstr>
      <vt:lpstr>PowerPoint Presentation</vt:lpstr>
      <vt:lpstr>PowerPoint Presentation</vt:lpstr>
      <vt:lpstr>Parents of color and low-income parents are more likely to have a child that is remote learning than white or more affluent parents</vt:lpstr>
      <vt:lpstr>Academic concerns are top of mind for parents, along with ensuring the health and well-being of their child</vt:lpstr>
      <vt:lpstr>Low-income parents and parents of color are more likely to say their child needs a lot of additional support</vt:lpstr>
      <vt:lpstr>PowerPoint Presentation</vt:lpstr>
      <vt:lpstr>Higher income parents are more likely to be supplementing their child’s education outside of school</vt:lpstr>
      <vt:lpstr>High-income families are less likely to have had the pandemic impact their professional lives as they have more flexibility with remote work</vt:lpstr>
      <vt:lpstr>Low-income families, particularly low-income families of color, are uneasy about their financial situation over the coming months</vt:lpstr>
      <vt:lpstr>Food insecurity is a top concern for parents in New Jersey, especially among families of color and low-income families</vt:lpstr>
      <vt:lpstr>Low-income families, particularly Latinx and Black families, are concerned about being able to afford or losing their internet access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Statewide Parents Survey Research findings among parents of children in New Jersey State public schools</dc:title>
  <dc:creator>Zarnab Chaudhry</dc:creator>
  <cp:lastModifiedBy>Fasharra Branagan</cp:lastModifiedBy>
  <cp:revision>62</cp:revision>
  <dcterms:created xsi:type="dcterms:W3CDTF">2020-11-05T16:45:41Z</dcterms:created>
  <dcterms:modified xsi:type="dcterms:W3CDTF">2020-11-16T22:53:35Z</dcterms:modified>
</cp:coreProperties>
</file>